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67" r:id="rId7"/>
    <p:sldId id="268" r:id="rId8"/>
    <p:sldId id="283" r:id="rId9"/>
    <p:sldId id="284" r:id="rId10"/>
    <p:sldId id="285" r:id="rId11"/>
    <p:sldId id="286" r:id="rId12"/>
    <p:sldId id="287" r:id="rId13"/>
    <p:sldId id="288" r:id="rId14"/>
    <p:sldId id="289" r:id="rId15"/>
    <p:sldId id="290" r:id="rId16"/>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1076" autoAdjust="0"/>
  </p:normalViewPr>
  <p:slideViewPr>
    <p:cSldViewPr snapToGrid="0">
      <p:cViewPr varScale="1">
        <p:scale>
          <a:sx n="58" d="100"/>
          <a:sy n="58" d="100"/>
        </p:scale>
        <p:origin x="11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B0AB057-B606-41DF-B032-3092276C4BE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CB31E99-B684-4B4A-BB1F-7A06D14CE880}">
      <dgm:prSet/>
      <dgm:spPr/>
      <dgm:t>
        <a:bodyPr/>
        <a:lstStyle/>
        <a:p>
          <a:pPr>
            <a:lnSpc>
              <a:spcPct val="100000"/>
            </a:lnSpc>
          </a:pPr>
          <a:r>
            <a:rPr lang="nl-NL" dirty="0"/>
            <a:t>Ken je de belangrijkste kenmerken van een POP-gesprek, functionerings- en beoordelingsgesprek</a:t>
          </a:r>
          <a:endParaRPr lang="en-US" dirty="0"/>
        </a:p>
      </dgm:t>
    </dgm:pt>
    <dgm:pt modelId="{56C39D91-B73F-445A-8C10-E071DB82B5F3}" type="parTrans" cxnId="{01C64AA1-2AF8-45F0-9EA1-28D19271A0E0}">
      <dgm:prSet/>
      <dgm:spPr/>
      <dgm:t>
        <a:bodyPr/>
        <a:lstStyle/>
        <a:p>
          <a:endParaRPr lang="en-US"/>
        </a:p>
      </dgm:t>
    </dgm:pt>
    <dgm:pt modelId="{58A44AC1-18CF-477A-8B60-209ED4BD0A02}" type="sibTrans" cxnId="{01C64AA1-2AF8-45F0-9EA1-28D19271A0E0}">
      <dgm:prSet/>
      <dgm:spPr/>
      <dgm:t>
        <a:bodyPr/>
        <a:lstStyle/>
        <a:p>
          <a:endParaRPr lang="en-US"/>
        </a:p>
      </dgm:t>
    </dgm:pt>
    <dgm:pt modelId="{172A0009-FF82-4269-BC37-52C257158FD9}">
      <dgm:prSet/>
      <dgm:spPr/>
      <dgm:t>
        <a:bodyPr/>
        <a:lstStyle/>
        <a:p>
          <a:pPr>
            <a:lnSpc>
              <a:spcPct val="100000"/>
            </a:lnSpc>
          </a:pPr>
          <a:r>
            <a:rPr lang="nl-NL"/>
            <a:t>Kan je toelichten hoe jij het functioneren van personeel hoort te monitoren en hoe je medewerkers kunt motiveren</a:t>
          </a:r>
          <a:endParaRPr lang="en-US"/>
        </a:p>
      </dgm:t>
    </dgm:pt>
    <dgm:pt modelId="{A7F2695C-905F-4BA2-9C8C-74A6287102A4}" type="parTrans" cxnId="{17FA29B9-5FD6-4019-822A-FE336FEF437D}">
      <dgm:prSet/>
      <dgm:spPr/>
      <dgm:t>
        <a:bodyPr/>
        <a:lstStyle/>
        <a:p>
          <a:endParaRPr lang="en-US"/>
        </a:p>
      </dgm:t>
    </dgm:pt>
    <dgm:pt modelId="{385AB560-2E78-4FC1-81F7-0B184D4CB259}" type="sibTrans" cxnId="{17FA29B9-5FD6-4019-822A-FE336FEF437D}">
      <dgm:prSet/>
      <dgm:spPr/>
      <dgm:t>
        <a:bodyPr/>
        <a:lstStyle/>
        <a:p>
          <a:endParaRPr lang="en-US"/>
        </a:p>
      </dgm:t>
    </dgm:pt>
    <dgm:pt modelId="{D933ABF6-2A45-4FE4-B433-64695FF05823}" type="pres">
      <dgm:prSet presAssocID="{FB0AB057-B606-41DF-B032-3092276C4BE8}" presName="root" presStyleCnt="0">
        <dgm:presLayoutVars>
          <dgm:dir/>
          <dgm:resizeHandles val="exact"/>
        </dgm:presLayoutVars>
      </dgm:prSet>
      <dgm:spPr/>
    </dgm:pt>
    <dgm:pt modelId="{E017EE93-3F53-49BD-867B-6207B3970D5D}" type="pres">
      <dgm:prSet presAssocID="{5CB31E99-B684-4B4A-BB1F-7A06D14CE880}" presName="compNode" presStyleCnt="0"/>
      <dgm:spPr/>
    </dgm:pt>
    <dgm:pt modelId="{53F15635-A5C1-4A05-A0D1-EFF1B912193A}" type="pres">
      <dgm:prSet presAssocID="{5CB31E99-B684-4B4A-BB1F-7A06D14CE880}" presName="bgRect" presStyleLbl="bgShp" presStyleIdx="0" presStyleCnt="2"/>
      <dgm:spPr/>
    </dgm:pt>
    <dgm:pt modelId="{D416309C-C727-4651-8863-70FE4503D571}" type="pres">
      <dgm:prSet presAssocID="{5CB31E99-B684-4B4A-BB1F-7A06D14CE8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47FC0EE-8E77-435B-BBA8-21F7DE018176}" type="pres">
      <dgm:prSet presAssocID="{5CB31E99-B684-4B4A-BB1F-7A06D14CE880}" presName="spaceRect" presStyleCnt="0"/>
      <dgm:spPr/>
    </dgm:pt>
    <dgm:pt modelId="{F476D027-3B77-497B-8259-783503E93DAA}" type="pres">
      <dgm:prSet presAssocID="{5CB31E99-B684-4B4A-BB1F-7A06D14CE880}" presName="parTx" presStyleLbl="revTx" presStyleIdx="0" presStyleCnt="2">
        <dgm:presLayoutVars>
          <dgm:chMax val="0"/>
          <dgm:chPref val="0"/>
        </dgm:presLayoutVars>
      </dgm:prSet>
      <dgm:spPr/>
    </dgm:pt>
    <dgm:pt modelId="{7C9184BC-48DF-49EB-BD64-88753343F523}" type="pres">
      <dgm:prSet presAssocID="{58A44AC1-18CF-477A-8B60-209ED4BD0A02}" presName="sibTrans" presStyleCnt="0"/>
      <dgm:spPr/>
    </dgm:pt>
    <dgm:pt modelId="{D18F1ADC-0490-4933-BD8E-8397FF552951}" type="pres">
      <dgm:prSet presAssocID="{172A0009-FF82-4269-BC37-52C257158FD9}" presName="compNode" presStyleCnt="0"/>
      <dgm:spPr/>
    </dgm:pt>
    <dgm:pt modelId="{03C415C0-7DC5-4580-8B90-0533185542F5}" type="pres">
      <dgm:prSet presAssocID="{172A0009-FF82-4269-BC37-52C257158FD9}" presName="bgRect" presStyleLbl="bgShp" presStyleIdx="1" presStyleCnt="2"/>
      <dgm:spPr/>
    </dgm:pt>
    <dgm:pt modelId="{D63F42A9-3F00-4680-86E5-9F5F10D743A5}" type="pres">
      <dgm:prSet presAssocID="{172A0009-FF82-4269-BC37-52C257158FD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033DFE42-338D-4EE7-AAF1-A0DBDB8E9DE4}" type="pres">
      <dgm:prSet presAssocID="{172A0009-FF82-4269-BC37-52C257158FD9}" presName="spaceRect" presStyleCnt="0"/>
      <dgm:spPr/>
    </dgm:pt>
    <dgm:pt modelId="{8B787FDB-324E-4B84-9747-0AFCE9A7BD71}" type="pres">
      <dgm:prSet presAssocID="{172A0009-FF82-4269-BC37-52C257158FD9}" presName="parTx" presStyleLbl="revTx" presStyleIdx="1" presStyleCnt="2">
        <dgm:presLayoutVars>
          <dgm:chMax val="0"/>
          <dgm:chPref val="0"/>
        </dgm:presLayoutVars>
      </dgm:prSet>
      <dgm:spPr/>
    </dgm:pt>
  </dgm:ptLst>
  <dgm:cxnLst>
    <dgm:cxn modelId="{03E0F80F-0E52-4EE1-B9C9-F6CF7BF707E9}" type="presOf" srcId="{172A0009-FF82-4269-BC37-52C257158FD9}" destId="{8B787FDB-324E-4B84-9747-0AFCE9A7BD71}" srcOrd="0" destOrd="0" presId="urn:microsoft.com/office/officeart/2018/2/layout/IconVerticalSolidList"/>
    <dgm:cxn modelId="{567B9B44-0C4D-4955-A1EC-7E1D48ACB89D}" type="presOf" srcId="{5CB31E99-B684-4B4A-BB1F-7A06D14CE880}" destId="{F476D027-3B77-497B-8259-783503E93DAA}" srcOrd="0" destOrd="0" presId="urn:microsoft.com/office/officeart/2018/2/layout/IconVerticalSolidList"/>
    <dgm:cxn modelId="{E5EF5F7B-A48A-4343-B9C9-A98757FA7982}" type="presOf" srcId="{FB0AB057-B606-41DF-B032-3092276C4BE8}" destId="{D933ABF6-2A45-4FE4-B433-64695FF05823}" srcOrd="0" destOrd="0" presId="urn:microsoft.com/office/officeart/2018/2/layout/IconVerticalSolidList"/>
    <dgm:cxn modelId="{01C64AA1-2AF8-45F0-9EA1-28D19271A0E0}" srcId="{FB0AB057-B606-41DF-B032-3092276C4BE8}" destId="{5CB31E99-B684-4B4A-BB1F-7A06D14CE880}" srcOrd="0" destOrd="0" parTransId="{56C39D91-B73F-445A-8C10-E071DB82B5F3}" sibTransId="{58A44AC1-18CF-477A-8B60-209ED4BD0A02}"/>
    <dgm:cxn modelId="{17FA29B9-5FD6-4019-822A-FE336FEF437D}" srcId="{FB0AB057-B606-41DF-B032-3092276C4BE8}" destId="{172A0009-FF82-4269-BC37-52C257158FD9}" srcOrd="1" destOrd="0" parTransId="{A7F2695C-905F-4BA2-9C8C-74A6287102A4}" sibTransId="{385AB560-2E78-4FC1-81F7-0B184D4CB259}"/>
    <dgm:cxn modelId="{50312A58-C9A7-48F5-BA04-E02ED9383E54}" type="presParOf" srcId="{D933ABF6-2A45-4FE4-B433-64695FF05823}" destId="{E017EE93-3F53-49BD-867B-6207B3970D5D}" srcOrd="0" destOrd="0" presId="urn:microsoft.com/office/officeart/2018/2/layout/IconVerticalSolidList"/>
    <dgm:cxn modelId="{2CD5CC75-7DAB-40A7-BAC5-2BE4462425B9}" type="presParOf" srcId="{E017EE93-3F53-49BD-867B-6207B3970D5D}" destId="{53F15635-A5C1-4A05-A0D1-EFF1B912193A}" srcOrd="0" destOrd="0" presId="urn:microsoft.com/office/officeart/2018/2/layout/IconVerticalSolidList"/>
    <dgm:cxn modelId="{39B3F5E8-4239-44AF-9E13-7DA5FBB42569}" type="presParOf" srcId="{E017EE93-3F53-49BD-867B-6207B3970D5D}" destId="{D416309C-C727-4651-8863-70FE4503D571}" srcOrd="1" destOrd="0" presId="urn:microsoft.com/office/officeart/2018/2/layout/IconVerticalSolidList"/>
    <dgm:cxn modelId="{A343B10A-BF44-4D02-98C4-61F4855A5784}" type="presParOf" srcId="{E017EE93-3F53-49BD-867B-6207B3970D5D}" destId="{747FC0EE-8E77-435B-BBA8-21F7DE018176}" srcOrd="2" destOrd="0" presId="urn:microsoft.com/office/officeart/2018/2/layout/IconVerticalSolidList"/>
    <dgm:cxn modelId="{581CCD9D-EDAA-4F98-9446-5EB4086192FB}" type="presParOf" srcId="{E017EE93-3F53-49BD-867B-6207B3970D5D}" destId="{F476D027-3B77-497B-8259-783503E93DAA}" srcOrd="3" destOrd="0" presId="urn:microsoft.com/office/officeart/2018/2/layout/IconVerticalSolidList"/>
    <dgm:cxn modelId="{3A7DC6E0-6F61-4F3E-8B39-F28D04D81E3F}" type="presParOf" srcId="{D933ABF6-2A45-4FE4-B433-64695FF05823}" destId="{7C9184BC-48DF-49EB-BD64-88753343F523}" srcOrd="1" destOrd="0" presId="urn:microsoft.com/office/officeart/2018/2/layout/IconVerticalSolidList"/>
    <dgm:cxn modelId="{D18388A1-B62E-46BD-ABBC-939064EA91A6}" type="presParOf" srcId="{D933ABF6-2A45-4FE4-B433-64695FF05823}" destId="{D18F1ADC-0490-4933-BD8E-8397FF552951}" srcOrd="2" destOrd="0" presId="urn:microsoft.com/office/officeart/2018/2/layout/IconVerticalSolidList"/>
    <dgm:cxn modelId="{C7E1069F-2D36-4A6D-A309-4B8D678C35D9}" type="presParOf" srcId="{D18F1ADC-0490-4933-BD8E-8397FF552951}" destId="{03C415C0-7DC5-4580-8B90-0533185542F5}" srcOrd="0" destOrd="0" presId="urn:microsoft.com/office/officeart/2018/2/layout/IconVerticalSolidList"/>
    <dgm:cxn modelId="{5F9FCC42-8BF0-46F5-B8A0-3F66234488F7}" type="presParOf" srcId="{D18F1ADC-0490-4933-BD8E-8397FF552951}" destId="{D63F42A9-3F00-4680-86E5-9F5F10D743A5}" srcOrd="1" destOrd="0" presId="urn:microsoft.com/office/officeart/2018/2/layout/IconVerticalSolidList"/>
    <dgm:cxn modelId="{2B8A093A-B2DC-4C9C-8A56-CFD84854ACDE}" type="presParOf" srcId="{D18F1ADC-0490-4933-BD8E-8397FF552951}" destId="{033DFE42-338D-4EE7-AAF1-A0DBDB8E9DE4}" srcOrd="2" destOrd="0" presId="urn:microsoft.com/office/officeart/2018/2/layout/IconVerticalSolidList"/>
    <dgm:cxn modelId="{D0867527-5EE3-47C8-A6FD-B2328E9492C5}" type="presParOf" srcId="{D18F1ADC-0490-4933-BD8E-8397FF552951}" destId="{8B787FDB-324E-4B84-9747-0AFCE9A7BD7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15635-A5C1-4A05-A0D1-EFF1B912193A}">
      <dsp:nvSpPr>
        <dsp:cNvPr id="0" name=""/>
        <dsp:cNvSpPr/>
      </dsp:nvSpPr>
      <dsp:spPr>
        <a:xfrm>
          <a:off x="0" y="735264"/>
          <a:ext cx="7315200" cy="13574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16309C-C727-4651-8863-70FE4503D571}">
      <dsp:nvSpPr>
        <dsp:cNvPr id="0" name=""/>
        <dsp:cNvSpPr/>
      </dsp:nvSpPr>
      <dsp:spPr>
        <a:xfrm>
          <a:off x="410617" y="1040682"/>
          <a:ext cx="746576" cy="746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76D027-3B77-497B-8259-783503E93DAA}">
      <dsp:nvSpPr>
        <dsp:cNvPr id="0" name=""/>
        <dsp:cNvSpPr/>
      </dsp:nvSpPr>
      <dsp:spPr>
        <a:xfrm>
          <a:off x="1567810" y="735264"/>
          <a:ext cx="5747389" cy="135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59" tIns="143659" rIns="143659" bIns="143659" numCol="1" spcCol="1270" anchor="ctr" anchorCtr="0">
          <a:noAutofit/>
        </a:bodyPr>
        <a:lstStyle/>
        <a:p>
          <a:pPr marL="0" lvl="0" indent="0" algn="l" defTabSz="1022350">
            <a:lnSpc>
              <a:spcPct val="100000"/>
            </a:lnSpc>
            <a:spcBef>
              <a:spcPct val="0"/>
            </a:spcBef>
            <a:spcAft>
              <a:spcPct val="35000"/>
            </a:spcAft>
            <a:buNone/>
          </a:pPr>
          <a:r>
            <a:rPr lang="nl-NL" sz="2300" kern="1200" dirty="0"/>
            <a:t>Ken je de belangrijkste kenmerken van een POP-gesprek, functionerings- en beoordelingsgesprek</a:t>
          </a:r>
          <a:endParaRPr lang="en-US" sz="2300" kern="1200" dirty="0"/>
        </a:p>
      </dsp:txBody>
      <dsp:txXfrm>
        <a:off x="1567810" y="735264"/>
        <a:ext cx="5747389" cy="1357411"/>
      </dsp:txXfrm>
    </dsp:sp>
    <dsp:sp modelId="{03C415C0-7DC5-4580-8B90-0533185542F5}">
      <dsp:nvSpPr>
        <dsp:cNvPr id="0" name=""/>
        <dsp:cNvSpPr/>
      </dsp:nvSpPr>
      <dsp:spPr>
        <a:xfrm>
          <a:off x="0" y="2432029"/>
          <a:ext cx="7315200" cy="13574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F42A9-3F00-4680-86E5-9F5F10D743A5}">
      <dsp:nvSpPr>
        <dsp:cNvPr id="0" name=""/>
        <dsp:cNvSpPr/>
      </dsp:nvSpPr>
      <dsp:spPr>
        <a:xfrm>
          <a:off x="410617" y="2737447"/>
          <a:ext cx="746576" cy="7465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787FDB-324E-4B84-9747-0AFCE9A7BD71}">
      <dsp:nvSpPr>
        <dsp:cNvPr id="0" name=""/>
        <dsp:cNvSpPr/>
      </dsp:nvSpPr>
      <dsp:spPr>
        <a:xfrm>
          <a:off x="1567810" y="2432029"/>
          <a:ext cx="5747389" cy="135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59" tIns="143659" rIns="143659" bIns="143659" numCol="1" spcCol="1270" anchor="ctr" anchorCtr="0">
          <a:noAutofit/>
        </a:bodyPr>
        <a:lstStyle/>
        <a:p>
          <a:pPr marL="0" lvl="0" indent="0" algn="l" defTabSz="1022350">
            <a:lnSpc>
              <a:spcPct val="100000"/>
            </a:lnSpc>
            <a:spcBef>
              <a:spcPct val="0"/>
            </a:spcBef>
            <a:spcAft>
              <a:spcPct val="35000"/>
            </a:spcAft>
            <a:buNone/>
          </a:pPr>
          <a:r>
            <a:rPr lang="nl-NL" sz="2300" kern="1200"/>
            <a:t>Kan je toelichten hoe jij het functioneren van personeel hoort te monitoren en hoe je medewerkers kunt motiveren</a:t>
          </a:r>
          <a:endParaRPr lang="en-US" sz="2300" kern="1200"/>
        </a:p>
      </dsp:txBody>
      <dsp:txXfrm>
        <a:off x="1567810" y="2432029"/>
        <a:ext cx="5747389" cy="13574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4E649E-AADB-4277-9FC7-26EF5F47695D}" type="datetimeFigureOut">
              <a:rPr lang="nl-NL" smtClean="0"/>
              <a:t>20-11-2019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A564BC-63A3-4914-8A80-BA5CA495BBCB}" type="slidenum">
              <a:rPr lang="nl-NL" smtClean="0"/>
              <a:t>‹nr.›</a:t>
            </a:fld>
            <a:endParaRPr lang="nl-NL"/>
          </a:p>
        </p:txBody>
      </p:sp>
    </p:spTree>
    <p:extLst>
      <p:ext uri="{BB962C8B-B14F-4D97-AF65-F5344CB8AC3E}">
        <p14:creationId xmlns:p14="http://schemas.microsoft.com/office/powerpoint/2010/main" val="31935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a:t>
            </a:fld>
            <a:endParaRPr lang="nl-NL"/>
          </a:p>
        </p:txBody>
      </p:sp>
    </p:spTree>
    <p:extLst>
      <p:ext uri="{BB962C8B-B14F-4D97-AF65-F5344CB8AC3E}">
        <p14:creationId xmlns:p14="http://schemas.microsoft.com/office/powerpoint/2010/main" val="403862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Filmpje</a:t>
            </a:r>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10</a:t>
            </a:fld>
            <a:endParaRPr lang="nl-NL"/>
          </a:p>
        </p:txBody>
      </p:sp>
    </p:spTree>
    <p:extLst>
      <p:ext uri="{BB962C8B-B14F-4D97-AF65-F5344CB8AC3E}">
        <p14:creationId xmlns:p14="http://schemas.microsoft.com/office/powerpoint/2010/main" val="209582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Waardoor komen jullie in beweging?</a:t>
            </a:r>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11</a:t>
            </a:fld>
            <a:endParaRPr lang="nl-NL"/>
          </a:p>
        </p:txBody>
      </p:sp>
    </p:spTree>
    <p:extLst>
      <p:ext uri="{BB962C8B-B14F-4D97-AF65-F5344CB8AC3E}">
        <p14:creationId xmlns:p14="http://schemas.microsoft.com/office/powerpoint/2010/main" val="159600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Vergelijkbaar met een POP-gesprek</a:t>
            </a:r>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12</a:t>
            </a:fld>
            <a:endParaRPr lang="nl-NL"/>
          </a:p>
        </p:txBody>
      </p:sp>
    </p:spTree>
    <p:extLst>
      <p:ext uri="{BB962C8B-B14F-4D97-AF65-F5344CB8AC3E}">
        <p14:creationId xmlns:p14="http://schemas.microsoft.com/office/powerpoint/2010/main" val="233205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2</a:t>
            </a:fld>
            <a:endParaRPr lang="nl-NL"/>
          </a:p>
        </p:txBody>
      </p:sp>
    </p:spTree>
    <p:extLst>
      <p:ext uri="{BB962C8B-B14F-4D97-AF65-F5344CB8AC3E}">
        <p14:creationId xmlns:p14="http://schemas.microsoft.com/office/powerpoint/2010/main" val="35535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3</a:t>
            </a:fld>
            <a:endParaRPr lang="nl-NL"/>
          </a:p>
        </p:txBody>
      </p:sp>
    </p:spTree>
    <p:extLst>
      <p:ext uri="{BB962C8B-B14F-4D97-AF65-F5344CB8AC3E}">
        <p14:creationId xmlns:p14="http://schemas.microsoft.com/office/powerpoint/2010/main" val="403872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heeft er wel eens een functionerings- en of beoordelingsgesprek gevoerd?</a:t>
            </a:r>
          </a:p>
          <a:p>
            <a:endParaRPr lang="nl-NL" dirty="0"/>
          </a:p>
          <a:p>
            <a:r>
              <a:rPr lang="nl-NL" dirty="0"/>
              <a:t>Een functioneringsgesprek is een regelmatig terugkerend gesprek tussen de direct leidinggevende en een medewerker. Een functioneringsgesprek wordt gehouden op basis van gelijkwaardigheid en is toekomstgericht. Onderwerp van het gesprek is voornamelijk het functioneren van de medewerker, maar ook het functioneren van de leidinggevende kan ter sprake komen. Functioneringsgesprekken zijn toekomst- en oplossingsgericht. </a:t>
            </a:r>
          </a:p>
          <a:p>
            <a:endParaRPr lang="nl-NL" dirty="0"/>
          </a:p>
          <a:p>
            <a:r>
              <a:rPr lang="nl-NL" dirty="0"/>
              <a:t>Een beoordelingsgesprek vindt een à twee keer per jaar plaats. Het gaat ook over het functioneren van de medewerker. Nu is het gesprek echter niet meer zozeer gericht op de toekomst  (wat moet er veranderen zodat de medewerker (nog) beter functioneert?), maar op het verleden. De vraag is hier dus: Hoe heeft de medewerker gefunctioneerd en welke gevolgen heeft dat gehad? Verandering en verbetering in de toekomst komen ongetwijfeld wel ter sprake, maar dat is niet de invalshoek. </a:t>
            </a:r>
          </a:p>
          <a:p>
            <a:endParaRPr lang="nl-NL" dirty="0"/>
          </a:p>
          <a:p>
            <a:r>
              <a:rPr lang="nl-NL" dirty="0"/>
              <a:t>Een beoordelingsgesprek moet leiden tot een waardeoordeel. Uit zo’n positief of negatief oordeel volgen consequenties. Hierbij kun je denken aan bijvoorbeeld ontslag, promotie, een opleiding, meer salaris, andere taken, overplaatsing etc. </a:t>
            </a:r>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4</a:t>
            </a:fld>
            <a:endParaRPr lang="nl-NL"/>
          </a:p>
        </p:txBody>
      </p:sp>
    </p:spTree>
    <p:extLst>
      <p:ext uri="{BB962C8B-B14F-4D97-AF65-F5344CB8AC3E}">
        <p14:creationId xmlns:p14="http://schemas.microsoft.com/office/powerpoint/2010/main" val="38079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5</a:t>
            </a:fld>
            <a:endParaRPr lang="nl-NL"/>
          </a:p>
        </p:txBody>
      </p:sp>
    </p:spTree>
    <p:extLst>
      <p:ext uri="{BB962C8B-B14F-4D97-AF65-F5344CB8AC3E}">
        <p14:creationId xmlns:p14="http://schemas.microsoft.com/office/powerpoint/2010/main" val="214091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6</a:t>
            </a:fld>
            <a:endParaRPr lang="nl-NL"/>
          </a:p>
        </p:txBody>
      </p:sp>
    </p:spTree>
    <p:extLst>
      <p:ext uri="{BB962C8B-B14F-4D97-AF65-F5344CB8AC3E}">
        <p14:creationId xmlns:p14="http://schemas.microsoft.com/office/powerpoint/2010/main" val="28425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7</a:t>
            </a:fld>
            <a:endParaRPr lang="nl-NL"/>
          </a:p>
        </p:txBody>
      </p:sp>
    </p:spTree>
    <p:extLst>
      <p:ext uri="{BB962C8B-B14F-4D97-AF65-F5344CB8AC3E}">
        <p14:creationId xmlns:p14="http://schemas.microsoft.com/office/powerpoint/2010/main" val="73871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8</a:t>
            </a:fld>
            <a:endParaRPr lang="nl-NL"/>
          </a:p>
        </p:txBody>
      </p:sp>
    </p:spTree>
    <p:extLst>
      <p:ext uri="{BB962C8B-B14F-4D97-AF65-F5344CB8AC3E}">
        <p14:creationId xmlns:p14="http://schemas.microsoft.com/office/powerpoint/2010/main" val="3790355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9</a:t>
            </a:fld>
            <a:endParaRPr lang="nl-NL"/>
          </a:p>
        </p:txBody>
      </p:sp>
    </p:spTree>
    <p:extLst>
      <p:ext uri="{BB962C8B-B14F-4D97-AF65-F5344CB8AC3E}">
        <p14:creationId xmlns:p14="http://schemas.microsoft.com/office/powerpoint/2010/main" val="319008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pPr/>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k50yMwEOWG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46628" y="1783959"/>
            <a:ext cx="4645250" cy="2889114"/>
          </a:xfrm>
        </p:spPr>
        <p:txBody>
          <a:bodyPr anchor="b">
            <a:normAutofit/>
          </a:bodyPr>
          <a:lstStyle/>
          <a:p>
            <a:pPr algn="l"/>
            <a:r>
              <a:rPr lang="nl-NL" sz="2900" dirty="0">
                <a:latin typeface="Arial" panose="020B0604020202020204" pitchFamily="34" charset="0"/>
                <a:cs typeface="Arial" panose="020B0604020202020204" pitchFamily="34" charset="0"/>
              </a:rPr>
              <a:t>Functioneren en motiveren</a:t>
            </a:r>
            <a:br>
              <a:rPr lang="nl-NL" sz="2900" dirty="0">
                <a:latin typeface="Arial" panose="020B0604020202020204" pitchFamily="34" charset="0"/>
                <a:cs typeface="Arial" panose="020B0604020202020204" pitchFamily="34" charset="0"/>
              </a:rPr>
            </a:br>
            <a:br>
              <a:rPr lang="nl-NL" sz="2900" dirty="0">
                <a:latin typeface="Arial" panose="020B0604020202020204" pitchFamily="34" charset="0"/>
                <a:cs typeface="Arial" panose="020B0604020202020204" pitchFamily="34" charset="0"/>
              </a:rPr>
            </a:br>
            <a:r>
              <a:rPr lang="nl-NL" sz="2900" dirty="0">
                <a:latin typeface="Arial" panose="020B0604020202020204" pitchFamily="34" charset="0"/>
                <a:cs typeface="Arial" panose="020B0604020202020204" pitchFamily="34" charset="0"/>
              </a:rPr>
              <a:t>Periode 2 – lesweek 2</a:t>
            </a:r>
            <a:br>
              <a:rPr lang="nl-NL" sz="2900" b="1" dirty="0">
                <a:latin typeface="Agency FB" panose="020B0503020202020204" pitchFamily="34" charset="0"/>
              </a:rPr>
            </a:br>
            <a:br>
              <a:rPr lang="nl-NL" sz="2900" dirty="0">
                <a:latin typeface="Agency FB" panose="020B0503020202020204" pitchFamily="34" charset="0"/>
              </a:rPr>
            </a:br>
            <a:br>
              <a:rPr lang="nl-NL" sz="2900" dirty="0">
                <a:latin typeface="Agency FB" panose="020B0503020202020204" pitchFamily="34" charset="0"/>
              </a:rPr>
            </a:br>
            <a:endParaRPr lang="nl-NL" sz="2900" dirty="0">
              <a:latin typeface="Agency FB" panose="020B0503020202020204" pitchFamily="34" charset="0"/>
            </a:endParaRP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Afbeeldingsresultaat voor motiveren">
            <a:extLst>
              <a:ext uri="{FF2B5EF4-FFF2-40B4-BE49-F238E27FC236}">
                <a16:creationId xmlns:a16="http://schemas.microsoft.com/office/drawing/2014/main" id="{0D67A86A-6525-4236-8B70-45519E4412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3" r="8636"/>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632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 name="Rectangle 8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ekstvak 6">
            <a:extLst>
              <a:ext uri="{FF2B5EF4-FFF2-40B4-BE49-F238E27FC236}">
                <a16:creationId xmlns:a16="http://schemas.microsoft.com/office/drawing/2014/main" id="{328732FB-7FF0-49D9-9949-2F9E43320CA6}"/>
              </a:ext>
            </a:extLst>
          </p:cNvPr>
          <p:cNvSpPr txBox="1"/>
          <p:nvPr/>
        </p:nvSpPr>
        <p:spPr>
          <a:xfrm>
            <a:off x="643468" y="532015"/>
            <a:ext cx="3363974" cy="5521651"/>
          </a:xfrm>
          <a:prstGeom prst="rect">
            <a:avLst/>
          </a:prstGeom>
        </p:spPr>
        <p:txBody>
          <a:bodyPr vert="horz" lIns="91440" tIns="45720" rIns="91440" bIns="45720" rtlCol="0">
            <a:normAutofit/>
          </a:bodyPr>
          <a:lstStyle/>
          <a:p>
            <a:pPr>
              <a:lnSpc>
                <a:spcPct val="90000"/>
              </a:lnSpc>
              <a:spcBef>
                <a:spcPct val="0"/>
              </a:spcBef>
              <a:spcAft>
                <a:spcPts val="600"/>
              </a:spcAft>
            </a:pPr>
            <a:r>
              <a:rPr lang="en-US" sz="2800" dirty="0">
                <a:latin typeface="Arial" panose="020B0604020202020204" pitchFamily="34" charset="0"/>
                <a:cs typeface="Arial" panose="020B0604020202020204" pitchFamily="34" charset="0"/>
              </a:rPr>
              <a:t>Nature vs nurture</a:t>
            </a:r>
          </a:p>
          <a:p>
            <a:pPr>
              <a:lnSpc>
                <a:spcPct val="90000"/>
              </a:lnSpc>
              <a:spcBef>
                <a:spcPct val="0"/>
              </a:spcBef>
              <a:spcAft>
                <a:spcPts val="600"/>
              </a:spcAft>
            </a:pPr>
            <a:endParaRPr lang="en-US" sz="2800" dirty="0">
              <a:latin typeface="Arial" panose="020B0604020202020204" pitchFamily="34" charset="0"/>
              <a:cs typeface="Arial" panose="020B0604020202020204" pitchFamily="34" charset="0"/>
            </a:endParaRPr>
          </a:p>
          <a:p>
            <a:pPr>
              <a:lnSpc>
                <a:spcPct val="90000"/>
              </a:lnSpc>
              <a:spcBef>
                <a:spcPct val="0"/>
              </a:spcBef>
              <a:spcAft>
                <a:spcPts val="600"/>
              </a:spcAft>
            </a:pPr>
            <a:endParaRPr lang="en-US" sz="2800" dirty="0">
              <a:latin typeface="Arial" panose="020B0604020202020204" pitchFamily="34" charset="0"/>
              <a:cs typeface="Arial" panose="020B0604020202020204" pitchFamily="34" charset="0"/>
            </a:endParaRPr>
          </a:p>
          <a:p>
            <a:pPr>
              <a:lnSpc>
                <a:spcPct val="90000"/>
              </a:lnSpc>
              <a:spcBef>
                <a:spcPct val="0"/>
              </a:spcBef>
              <a:spcAft>
                <a:spcPts val="600"/>
              </a:spcAft>
            </a:pPr>
            <a:endParaRPr lang="en-US" sz="2800" dirty="0">
              <a:latin typeface="Arial" panose="020B0604020202020204" pitchFamily="34" charset="0"/>
              <a:cs typeface="Arial" panose="020B0604020202020204" pitchFamily="34" charset="0"/>
            </a:endParaRPr>
          </a:p>
          <a:p>
            <a:pPr>
              <a:lnSpc>
                <a:spcPct val="90000"/>
              </a:lnSpc>
              <a:spcBef>
                <a:spcPct val="0"/>
              </a:spcBef>
              <a:spcAft>
                <a:spcPts val="600"/>
              </a:spcAft>
            </a:pPr>
            <a:r>
              <a:rPr lang="en-US" sz="2800" dirty="0">
                <a:latin typeface="Arial" panose="020B0604020202020204" pitchFamily="34" charset="0"/>
                <a:cs typeface="Arial" panose="020B0604020202020204" pitchFamily="34" charset="0"/>
              </a:rPr>
              <a:t>Wie is </a:t>
            </a:r>
            <a:r>
              <a:rPr lang="en-US" sz="2800" dirty="0" err="1">
                <a:latin typeface="Arial" panose="020B0604020202020204" pitchFamily="34" charset="0"/>
                <a:cs typeface="Arial" panose="020B0604020202020204" pitchFamily="34" charset="0"/>
              </a:rPr>
              <a:t>hiermee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bekend</a:t>
            </a:r>
            <a:r>
              <a:rPr lang="en-US" sz="2800" dirty="0">
                <a:latin typeface="Arial" panose="020B0604020202020204" pitchFamily="34" charset="0"/>
                <a:cs typeface="Arial" panose="020B0604020202020204" pitchFamily="34" charset="0"/>
              </a:rPr>
              <a:t>?</a:t>
            </a:r>
            <a:endParaRPr lang="en-US" sz="2400" dirty="0"/>
          </a:p>
          <a:p>
            <a:pPr indent="-228600">
              <a:lnSpc>
                <a:spcPct val="90000"/>
              </a:lnSpc>
              <a:spcBef>
                <a:spcPct val="0"/>
              </a:spcBef>
              <a:spcAft>
                <a:spcPts val="600"/>
              </a:spcAft>
              <a:buFont typeface="Arial" panose="020B0604020202020204" pitchFamily="34" charset="0"/>
              <a:buChar char="•"/>
            </a:pPr>
            <a:endParaRPr lang="en-US" sz="2000" dirty="0"/>
          </a:p>
          <a:p>
            <a:pPr indent="-228600">
              <a:lnSpc>
                <a:spcPct val="90000"/>
              </a:lnSpc>
              <a:spcBef>
                <a:spcPct val="0"/>
              </a:spcBef>
              <a:spcAft>
                <a:spcPts val="600"/>
              </a:spcAft>
              <a:buFont typeface="Arial" panose="020B0604020202020204" pitchFamily="34" charset="0"/>
              <a:buChar char="•"/>
            </a:pPr>
            <a:endParaRPr lang="en-US" sz="2000" dirty="0"/>
          </a:p>
        </p:txBody>
      </p:sp>
      <p:sp>
        <p:nvSpPr>
          <p:cNvPr id="2" name="Tekstvak 1">
            <a:extLst>
              <a:ext uri="{FF2B5EF4-FFF2-40B4-BE49-F238E27FC236}">
                <a16:creationId xmlns:a16="http://schemas.microsoft.com/office/drawing/2014/main" id="{E85C77F5-1CC8-44B4-92D6-14D9BDCD00EE}"/>
              </a:ext>
            </a:extLst>
          </p:cNvPr>
          <p:cNvSpPr txBox="1"/>
          <p:nvPr/>
        </p:nvSpPr>
        <p:spPr>
          <a:xfrm>
            <a:off x="6094104" y="738619"/>
            <a:ext cx="4977578" cy="5316426"/>
          </a:xfrm>
          <a:prstGeom prst="rect">
            <a:avLst/>
          </a:prstGeom>
        </p:spPr>
        <p:txBody>
          <a:bodyPr vert="horz" lIns="91440" tIns="45720" rIns="91440" bIns="45720" rtlCol="0" anchor="ctr">
            <a:normAutofit/>
          </a:bodyPr>
          <a:lstStyle/>
          <a:p>
            <a:pPr marL="57150">
              <a:lnSpc>
                <a:spcPct val="90000"/>
              </a:lnSpc>
              <a:spcAft>
                <a:spcPts val="600"/>
              </a:spcAft>
            </a:pP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p:txBody>
      </p:sp>
      <p:pic>
        <p:nvPicPr>
          <p:cNvPr id="9218" name="Picture 2" descr="Afbeeldingsresultaat voor nature vs nurture">
            <a:hlinkClick r:id="rId3"/>
            <a:extLst>
              <a:ext uri="{FF2B5EF4-FFF2-40B4-BE49-F238E27FC236}">
                <a16:creationId xmlns:a16="http://schemas.microsoft.com/office/drawing/2014/main" id="{E38CD1C2-F67D-45EF-BCD9-CE8BAE101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858" y="127905"/>
            <a:ext cx="5652791" cy="592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4214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a:extLst>
              <a:ext uri="{FF2B5EF4-FFF2-40B4-BE49-F238E27FC236}">
                <a16:creationId xmlns:a16="http://schemas.microsoft.com/office/drawing/2014/main" id="{328732FB-7FF0-49D9-9949-2F9E43320CA6}"/>
              </a:ext>
            </a:extLst>
          </p:cNvPr>
          <p:cNvSpPr txBox="1"/>
          <p:nvPr/>
        </p:nvSpPr>
        <p:spPr>
          <a:xfrm>
            <a:off x="558210" y="1365472"/>
            <a:ext cx="10978470" cy="35646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800" kern="1200">
                <a:solidFill>
                  <a:schemeClr val="tx1"/>
                </a:solidFill>
                <a:latin typeface="+mj-lt"/>
                <a:ea typeface="+mj-ea"/>
                <a:cs typeface="+mj-cs"/>
              </a:rPr>
              <a:t>Motivatie</a:t>
            </a:r>
          </a:p>
        </p:txBody>
      </p:sp>
      <p:sp>
        <p:nvSpPr>
          <p:cNvPr id="79" name="Rectangle 78">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kstvak 1">
            <a:extLst>
              <a:ext uri="{FF2B5EF4-FFF2-40B4-BE49-F238E27FC236}">
                <a16:creationId xmlns:a16="http://schemas.microsoft.com/office/drawing/2014/main" id="{E85C77F5-1CC8-44B4-92D6-14D9BDCD00EE}"/>
              </a:ext>
            </a:extLst>
          </p:cNvPr>
          <p:cNvSpPr txBox="1"/>
          <p:nvPr/>
        </p:nvSpPr>
        <p:spPr>
          <a:xfrm>
            <a:off x="6094104" y="738619"/>
            <a:ext cx="4977578" cy="531642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1700" dirty="0">
              <a:solidFill>
                <a:srgbClr val="000000"/>
              </a:solidFill>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p:txBody>
      </p:sp>
      <p:pic>
        <p:nvPicPr>
          <p:cNvPr id="10244" name="Picture 4" descr="Afbeeldingsresultaat voor intrinsieke en extrinsieke motivatie">
            <a:extLst>
              <a:ext uri="{FF2B5EF4-FFF2-40B4-BE49-F238E27FC236}">
                <a16:creationId xmlns:a16="http://schemas.microsoft.com/office/drawing/2014/main" id="{A4CF60B4-E91C-4174-B28D-7D22371B4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607" y="1143000"/>
            <a:ext cx="55530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1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13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9" name="Picture 13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kstvak 6">
            <a:extLst>
              <a:ext uri="{FF2B5EF4-FFF2-40B4-BE49-F238E27FC236}">
                <a16:creationId xmlns:a16="http://schemas.microsoft.com/office/drawing/2014/main" id="{328732FB-7FF0-49D9-9949-2F9E43320CA6}"/>
              </a:ext>
            </a:extLst>
          </p:cNvPr>
          <p:cNvSpPr txBox="1"/>
          <p:nvPr/>
        </p:nvSpPr>
        <p:spPr>
          <a:xfrm>
            <a:off x="6065129" y="2271886"/>
            <a:ext cx="4977976" cy="145405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800" kern="1200" dirty="0" err="1">
                <a:solidFill>
                  <a:srgbClr val="000000"/>
                </a:solidFill>
                <a:latin typeface="Arial" panose="020B0604020202020204" pitchFamily="34" charset="0"/>
                <a:ea typeface="+mj-ea"/>
                <a:cs typeface="Arial" panose="020B0604020202020204" pitchFamily="34" charset="0"/>
              </a:rPr>
              <a:t>Opdracht</a:t>
            </a:r>
            <a:endParaRPr lang="en-US" sz="2800" kern="1200" dirty="0">
              <a:solidFill>
                <a:srgbClr val="000000"/>
              </a:solidFill>
              <a:latin typeface="Arial" panose="020B0604020202020204" pitchFamily="34" charset="0"/>
              <a:ea typeface="+mj-ea"/>
              <a:cs typeface="Arial" panose="020B0604020202020204" pitchFamily="34" charset="0"/>
            </a:endParaRPr>
          </a:p>
          <a:p>
            <a:pPr>
              <a:lnSpc>
                <a:spcPct val="90000"/>
              </a:lnSpc>
              <a:spcBef>
                <a:spcPct val="0"/>
              </a:spcBef>
              <a:spcAft>
                <a:spcPts val="600"/>
              </a:spcAft>
            </a:pPr>
            <a:endParaRPr lang="en-US" sz="2800" dirty="0">
              <a:solidFill>
                <a:srgbClr val="000000"/>
              </a:solidFill>
              <a:latin typeface="Arial" panose="020B0604020202020204" pitchFamily="34" charset="0"/>
              <a:ea typeface="+mj-ea"/>
              <a:cs typeface="Arial" panose="020B0604020202020204" pitchFamily="34" charset="0"/>
            </a:endParaRPr>
          </a:p>
          <a:p>
            <a:pPr marL="571500" indent="-571500">
              <a:lnSpc>
                <a:spcPct val="90000"/>
              </a:lnSpc>
              <a:spcBef>
                <a:spcPct val="0"/>
              </a:spcBef>
              <a:spcAft>
                <a:spcPts val="600"/>
              </a:spcAft>
              <a:buFont typeface="Arial" panose="020B0604020202020204" pitchFamily="34" charset="0"/>
              <a:buChar char="•"/>
            </a:pPr>
            <a:r>
              <a:rPr lang="en-US" sz="2800" kern="1200" dirty="0">
                <a:solidFill>
                  <a:srgbClr val="000000"/>
                </a:solidFill>
                <a:latin typeface="Arial" panose="020B0604020202020204" pitchFamily="34" charset="0"/>
                <a:ea typeface="+mj-ea"/>
                <a:cs typeface="Arial" panose="020B0604020202020204" pitchFamily="34" charset="0"/>
              </a:rPr>
              <a:t>Met je team </a:t>
            </a:r>
            <a:r>
              <a:rPr lang="en-US" sz="2800" kern="1200" dirty="0" err="1">
                <a:solidFill>
                  <a:srgbClr val="000000"/>
                </a:solidFill>
                <a:latin typeface="Arial" panose="020B0604020202020204" pitchFamily="34" charset="0"/>
                <a:ea typeface="+mj-ea"/>
                <a:cs typeface="Arial" panose="020B0604020202020204" pitchFamily="34" charset="0"/>
              </a:rPr>
              <a:t>ga</a:t>
            </a:r>
            <a:r>
              <a:rPr lang="en-US" sz="2800" kern="1200" dirty="0">
                <a:solidFill>
                  <a:srgbClr val="000000"/>
                </a:solidFill>
                <a:latin typeface="Arial" panose="020B0604020202020204" pitchFamily="34" charset="0"/>
                <a:ea typeface="+mj-ea"/>
                <a:cs typeface="Arial" panose="020B0604020202020204" pitchFamily="34" charset="0"/>
              </a:rPr>
              <a:t> je </a:t>
            </a:r>
            <a:r>
              <a:rPr lang="en-US" sz="2800" kern="1200" dirty="0" err="1">
                <a:solidFill>
                  <a:srgbClr val="000000"/>
                </a:solidFill>
                <a:latin typeface="Arial" panose="020B0604020202020204" pitchFamily="34" charset="0"/>
                <a:ea typeface="+mj-ea"/>
                <a:cs typeface="Arial" panose="020B0604020202020204" pitchFamily="34" charset="0"/>
              </a:rPr>
              <a:t>je</a:t>
            </a:r>
            <a:r>
              <a:rPr lang="en-US" sz="2800" kern="1200" dirty="0">
                <a:solidFill>
                  <a:srgbClr val="000000"/>
                </a:solidFill>
                <a:latin typeface="Arial" panose="020B0604020202020204" pitchFamily="34" charset="0"/>
                <a:ea typeface="+mj-ea"/>
                <a:cs typeface="Arial" panose="020B0604020202020204" pitchFamily="34" charset="0"/>
              </a:rPr>
              <a:t> </a:t>
            </a:r>
            <a:r>
              <a:rPr lang="en-US" sz="2800" kern="1200" dirty="0" err="1">
                <a:solidFill>
                  <a:srgbClr val="000000"/>
                </a:solidFill>
                <a:latin typeface="Arial" panose="020B0604020202020204" pitchFamily="34" charset="0"/>
                <a:ea typeface="+mj-ea"/>
                <a:cs typeface="Arial" panose="020B0604020202020204" pitchFamily="34" charset="0"/>
              </a:rPr>
              <a:t>leerdoelen</a:t>
            </a:r>
            <a:r>
              <a:rPr lang="en-US" sz="2800" kern="1200" dirty="0">
                <a:solidFill>
                  <a:srgbClr val="000000"/>
                </a:solidFill>
                <a:latin typeface="Arial" panose="020B0604020202020204" pitchFamily="34" charset="0"/>
                <a:ea typeface="+mj-ea"/>
                <a:cs typeface="Arial" panose="020B0604020202020204" pitchFamily="34" charset="0"/>
              </a:rPr>
              <a:t>, taken </a:t>
            </a:r>
            <a:r>
              <a:rPr lang="en-US" sz="2800" kern="1200" dirty="0" err="1">
                <a:solidFill>
                  <a:srgbClr val="000000"/>
                </a:solidFill>
                <a:latin typeface="Arial" panose="020B0604020202020204" pitchFamily="34" charset="0"/>
                <a:ea typeface="+mj-ea"/>
                <a:cs typeface="Arial" panose="020B0604020202020204" pitchFamily="34" charset="0"/>
              </a:rPr>
              <a:t>en</a:t>
            </a:r>
            <a:r>
              <a:rPr lang="en-US" sz="2800" kern="1200" dirty="0">
                <a:solidFill>
                  <a:srgbClr val="000000"/>
                </a:solidFill>
                <a:latin typeface="Arial" panose="020B0604020202020204" pitchFamily="34" charset="0"/>
                <a:ea typeface="+mj-ea"/>
                <a:cs typeface="Arial" panose="020B0604020202020204" pitchFamily="34" charset="0"/>
              </a:rPr>
              <a:t> </a:t>
            </a:r>
            <a:r>
              <a:rPr lang="en-US" sz="2800" kern="1200" dirty="0" err="1">
                <a:solidFill>
                  <a:srgbClr val="000000"/>
                </a:solidFill>
                <a:latin typeface="Arial" panose="020B0604020202020204" pitchFamily="34" charset="0"/>
                <a:ea typeface="+mj-ea"/>
                <a:cs typeface="Arial" panose="020B0604020202020204" pitchFamily="34" charset="0"/>
              </a:rPr>
              <a:t>actieplan</a:t>
            </a:r>
            <a:r>
              <a:rPr lang="en-US" sz="2800" kern="1200" dirty="0">
                <a:solidFill>
                  <a:srgbClr val="000000"/>
                </a:solidFill>
                <a:latin typeface="Arial" panose="020B0604020202020204" pitchFamily="34" charset="0"/>
                <a:ea typeface="+mj-ea"/>
                <a:cs typeface="Arial" panose="020B0604020202020204" pitchFamily="34" charset="0"/>
              </a:rPr>
              <a:t> </a:t>
            </a:r>
            <a:r>
              <a:rPr lang="en-US" sz="2800" kern="1200" dirty="0" err="1">
                <a:solidFill>
                  <a:srgbClr val="000000"/>
                </a:solidFill>
                <a:latin typeface="Arial" panose="020B0604020202020204" pitchFamily="34" charset="0"/>
                <a:ea typeface="+mj-ea"/>
                <a:cs typeface="Arial" panose="020B0604020202020204" pitchFamily="34" charset="0"/>
              </a:rPr>
              <a:t>formuleren</a:t>
            </a:r>
            <a:r>
              <a:rPr lang="en-US" sz="2800" kern="1200" dirty="0">
                <a:solidFill>
                  <a:srgbClr val="000000"/>
                </a:solidFill>
                <a:latin typeface="Arial" panose="020B0604020202020204" pitchFamily="34" charset="0"/>
                <a:ea typeface="+mj-ea"/>
                <a:cs typeface="Arial" panose="020B0604020202020204" pitchFamily="34" charset="0"/>
              </a:rPr>
              <a:t> </a:t>
            </a:r>
            <a:r>
              <a:rPr lang="en-US" sz="2800" kern="1200" dirty="0" err="1">
                <a:solidFill>
                  <a:srgbClr val="000000"/>
                </a:solidFill>
                <a:latin typeface="Arial" panose="020B0604020202020204" pitchFamily="34" charset="0"/>
                <a:ea typeface="+mj-ea"/>
                <a:cs typeface="Arial" panose="020B0604020202020204" pitchFamily="34" charset="0"/>
              </a:rPr>
              <a:t>middels</a:t>
            </a:r>
            <a:r>
              <a:rPr lang="en-US" sz="2800" kern="1200" dirty="0">
                <a:solidFill>
                  <a:srgbClr val="000000"/>
                </a:solidFill>
                <a:latin typeface="Arial" panose="020B0604020202020204" pitchFamily="34" charset="0"/>
                <a:ea typeface="+mj-ea"/>
                <a:cs typeface="Arial" panose="020B0604020202020204" pitchFamily="34" charset="0"/>
              </a:rPr>
              <a:t> </a:t>
            </a:r>
            <a:r>
              <a:rPr lang="en-US" sz="2800" kern="1200" dirty="0" err="1">
                <a:solidFill>
                  <a:srgbClr val="000000"/>
                </a:solidFill>
                <a:latin typeface="Arial" panose="020B0604020202020204" pitchFamily="34" charset="0"/>
                <a:ea typeface="+mj-ea"/>
                <a:cs typeface="Arial" panose="020B0604020202020204" pitchFamily="34" charset="0"/>
              </a:rPr>
              <a:t>een</a:t>
            </a:r>
            <a:r>
              <a:rPr lang="en-US" sz="2800" kern="1200" dirty="0">
                <a:solidFill>
                  <a:srgbClr val="000000"/>
                </a:solidFill>
                <a:latin typeface="Arial" panose="020B0604020202020204" pitchFamily="34" charset="0"/>
                <a:ea typeface="+mj-ea"/>
                <a:cs typeface="Arial" panose="020B0604020202020204" pitchFamily="34" charset="0"/>
              </a:rPr>
              <a:t> </a:t>
            </a:r>
            <a:r>
              <a:rPr lang="en-US" sz="2800" kern="1200" dirty="0" err="1">
                <a:solidFill>
                  <a:srgbClr val="000000"/>
                </a:solidFill>
                <a:latin typeface="Arial" panose="020B0604020202020204" pitchFamily="34" charset="0"/>
                <a:ea typeface="+mj-ea"/>
                <a:cs typeface="Arial" panose="020B0604020202020204" pitchFamily="34" charset="0"/>
              </a:rPr>
              <a:t>invulformat</a:t>
            </a:r>
            <a:endParaRPr lang="en-US" sz="2800" kern="1200" dirty="0">
              <a:solidFill>
                <a:srgbClr val="000000"/>
              </a:solidFill>
              <a:latin typeface="Arial" panose="020B0604020202020204" pitchFamily="34" charset="0"/>
              <a:ea typeface="+mj-ea"/>
              <a:cs typeface="Arial" panose="020B0604020202020204" pitchFamily="34" charset="0"/>
            </a:endParaRPr>
          </a:p>
        </p:txBody>
      </p:sp>
      <p:sp>
        <p:nvSpPr>
          <p:cNvPr id="1127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Afbeeldingsresultaat voor pop gesprek">
            <a:extLst>
              <a:ext uri="{FF2B5EF4-FFF2-40B4-BE49-F238E27FC236}">
                <a16:creationId xmlns:a16="http://schemas.microsoft.com/office/drawing/2014/main" id="{E5A6737A-2E7A-4536-8008-B7ADCBE781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0254" y="1629089"/>
            <a:ext cx="3620021" cy="362002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E85C77F5-1CC8-44B4-92D6-14D9BDCD00EE}"/>
              </a:ext>
            </a:extLst>
          </p:cNvPr>
          <p:cNvSpPr txBox="1"/>
          <p:nvPr/>
        </p:nvSpPr>
        <p:spPr>
          <a:xfrm>
            <a:off x="6094503" y="1906293"/>
            <a:ext cx="4977578" cy="3639289"/>
          </a:xfrm>
          <a:prstGeom prst="rect">
            <a:avLst/>
          </a:prstGeom>
        </p:spPr>
        <p:txBody>
          <a:bodyPr vert="horz" lIns="91440" tIns="45720" rIns="91440" bIns="45720" rtlCol="0" anchor="ctr">
            <a:normAutofit/>
          </a:bodyPr>
          <a:lstStyle/>
          <a:p>
            <a:pPr marL="57150">
              <a:lnSpc>
                <a:spcPct val="90000"/>
              </a:lnSpc>
              <a:spcAft>
                <a:spcPts val="600"/>
              </a:spcAft>
            </a:pPr>
            <a:endParaRPr lang="en-US" sz="2000" dirty="0">
              <a:solidFill>
                <a:srgbClr val="000000"/>
              </a:solidFill>
            </a:endParaRPr>
          </a:p>
          <a:p>
            <a:pPr marL="285750" indent="-228600">
              <a:lnSpc>
                <a:spcPct val="90000"/>
              </a:lnSpc>
              <a:spcAft>
                <a:spcPts val="600"/>
              </a:spcAft>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361252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nl-NL" sz="2200" b="1" dirty="0">
                <a:solidFill>
                  <a:srgbClr val="FFFFFF"/>
                </a:solidFill>
                <a:latin typeface="Arial" panose="020B0604020202020204" pitchFamily="34" charset="0"/>
                <a:cs typeface="Arial" panose="020B0604020202020204" pitchFamily="34" charset="0"/>
              </a:rPr>
              <a:t>Na deze les;</a:t>
            </a:r>
          </a:p>
        </p:txBody>
      </p:sp>
      <p:graphicFrame>
        <p:nvGraphicFramePr>
          <p:cNvPr id="5" name="Tijdelijke aanduiding voor inhoud 2">
            <a:extLst>
              <a:ext uri="{FF2B5EF4-FFF2-40B4-BE49-F238E27FC236}">
                <a16:creationId xmlns:a16="http://schemas.microsoft.com/office/drawing/2014/main" id="{A121F163-7C9B-410A-91C4-2BDAB853379C}"/>
              </a:ext>
            </a:extLst>
          </p:cNvPr>
          <p:cNvGraphicFramePr>
            <a:graphicFrameLocks noGrp="1"/>
          </p:cNvGraphicFramePr>
          <p:nvPr>
            <p:ph idx="1"/>
            <p:extLst>
              <p:ext uri="{D42A27DB-BD31-4B8C-83A1-F6EECF244321}">
                <p14:modId xmlns:p14="http://schemas.microsoft.com/office/powerpoint/2010/main" val="2703183470"/>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55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fokke en sukke beoordelingsgesprek">
            <a:extLst>
              <a:ext uri="{FF2B5EF4-FFF2-40B4-BE49-F238E27FC236}">
                <a16:creationId xmlns:a16="http://schemas.microsoft.com/office/drawing/2014/main" id="{82783AD9-0A46-4C1B-BD41-9C7ABCBE8A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6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kstvak 6">
            <a:extLst>
              <a:ext uri="{FF2B5EF4-FFF2-40B4-BE49-F238E27FC236}">
                <a16:creationId xmlns:a16="http://schemas.microsoft.com/office/drawing/2014/main" id="{328732FB-7FF0-49D9-9949-2F9E43320CA6}"/>
              </a:ext>
            </a:extLst>
          </p:cNvPr>
          <p:cNvSpPr txBox="1"/>
          <p:nvPr/>
        </p:nvSpPr>
        <p:spPr>
          <a:xfrm>
            <a:off x="6090574" y="498226"/>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dirty="0" err="1">
                <a:solidFill>
                  <a:srgbClr val="000000"/>
                </a:solidFill>
                <a:latin typeface="+mj-lt"/>
                <a:ea typeface="+mj-ea"/>
                <a:cs typeface="+mj-cs"/>
              </a:rPr>
              <a:t>Functioneringsgesprek</a:t>
            </a:r>
            <a:r>
              <a:rPr lang="en-US" sz="3700" dirty="0">
                <a:solidFill>
                  <a:srgbClr val="000000"/>
                </a:solidFill>
                <a:latin typeface="+mj-lt"/>
                <a:ea typeface="+mj-ea"/>
                <a:cs typeface="+mj-cs"/>
              </a:rPr>
              <a:t> vs. </a:t>
            </a:r>
            <a:r>
              <a:rPr lang="en-US" sz="3700" dirty="0" err="1">
                <a:solidFill>
                  <a:srgbClr val="000000"/>
                </a:solidFill>
                <a:latin typeface="+mj-lt"/>
                <a:ea typeface="+mj-ea"/>
                <a:cs typeface="+mj-cs"/>
              </a:rPr>
              <a:t>beoordelingsgesprek</a:t>
            </a:r>
            <a:endParaRPr lang="en-US" sz="3700" dirty="0">
              <a:solidFill>
                <a:srgbClr val="000000"/>
              </a:solidFill>
              <a:latin typeface="+mj-lt"/>
              <a:ea typeface="+mj-ea"/>
              <a:cs typeface="+mj-cs"/>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Afbeeldingsresultaat voor functionerings- en beoordelingsgesprekken">
            <a:extLst>
              <a:ext uri="{FF2B5EF4-FFF2-40B4-BE49-F238E27FC236}">
                <a16:creationId xmlns:a16="http://schemas.microsoft.com/office/drawing/2014/main" id="{95D7C931-7498-4794-A900-25281856ABC3}"/>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3419" r="1036" b="-3"/>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E85C77F5-1CC8-44B4-92D6-14D9BDCD00EE}"/>
              </a:ext>
            </a:extLst>
          </p:cNvPr>
          <p:cNvSpPr txBox="1"/>
          <p:nvPr/>
        </p:nvSpPr>
        <p:spPr>
          <a:xfrm>
            <a:off x="6090573" y="1661869"/>
            <a:ext cx="4977578" cy="4754880"/>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000" dirty="0">
              <a:solidFill>
                <a:srgbClr val="000000"/>
              </a:solidFill>
            </a:endParaRPr>
          </a:p>
          <a:p>
            <a:pPr marL="285750" indent="-228600">
              <a:lnSpc>
                <a:spcPct val="90000"/>
              </a:lnSpc>
              <a:spcAft>
                <a:spcPts val="600"/>
              </a:spcAft>
              <a:buFont typeface="Arial" panose="020B0604020202020204" pitchFamily="34" charset="0"/>
              <a:buChar char="•"/>
            </a:pPr>
            <a:r>
              <a:rPr lang="en-US" sz="2000" b="1" dirty="0" err="1">
                <a:solidFill>
                  <a:srgbClr val="000000"/>
                </a:solidFill>
                <a:latin typeface="Arial" panose="020B0604020202020204" pitchFamily="34" charset="0"/>
                <a:cs typeface="Arial" panose="020B0604020202020204" pitchFamily="34" charset="0"/>
              </a:rPr>
              <a:t>Functioneringsgesprek</a:t>
            </a:r>
            <a:endParaRPr lang="en-US" sz="2000" b="1"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Op basis van </a:t>
            </a:r>
            <a:r>
              <a:rPr lang="en-US" sz="2000" dirty="0" err="1">
                <a:solidFill>
                  <a:srgbClr val="000000"/>
                </a:solidFill>
                <a:latin typeface="Arial" panose="020B0604020202020204" pitchFamily="34" charset="0"/>
                <a:cs typeface="Arial" panose="020B0604020202020204" pitchFamily="34" charset="0"/>
              </a:rPr>
              <a:t>gelijkwaardigheid</a:t>
            </a: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2000" dirty="0" err="1">
                <a:solidFill>
                  <a:srgbClr val="000000"/>
                </a:solidFill>
                <a:latin typeface="Arial" panose="020B0604020202020204" pitchFamily="34" charset="0"/>
                <a:cs typeface="Arial" panose="020B0604020202020204" pitchFamily="34" charset="0"/>
              </a:rPr>
              <a:t>Toekomstgericht</a:t>
            </a: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2000" b="1" dirty="0" err="1">
                <a:solidFill>
                  <a:srgbClr val="000000"/>
                </a:solidFill>
                <a:latin typeface="Arial" panose="020B0604020202020204" pitchFamily="34" charset="0"/>
                <a:cs typeface="Arial" panose="020B0604020202020204" pitchFamily="34" charset="0"/>
              </a:rPr>
              <a:t>Beoordelingsgesprek</a:t>
            </a:r>
            <a:endParaRPr lang="en-US" sz="2000" b="1"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2000" dirty="0" err="1">
                <a:solidFill>
                  <a:srgbClr val="000000"/>
                </a:solidFill>
                <a:latin typeface="Arial" panose="020B0604020202020204" pitchFamily="34" charset="0"/>
                <a:cs typeface="Arial" panose="020B0604020202020204" pitchFamily="34" charset="0"/>
              </a:rPr>
              <a:t>Gericht</a:t>
            </a:r>
            <a:r>
              <a:rPr lang="en-US" sz="2000" dirty="0">
                <a:solidFill>
                  <a:srgbClr val="000000"/>
                </a:solidFill>
                <a:latin typeface="Arial" panose="020B0604020202020204" pitchFamily="34" charset="0"/>
                <a:cs typeface="Arial" panose="020B0604020202020204" pitchFamily="34" charset="0"/>
              </a:rPr>
              <a:t> op het </a:t>
            </a:r>
            <a:r>
              <a:rPr lang="en-US" sz="2000" dirty="0" err="1">
                <a:solidFill>
                  <a:srgbClr val="000000"/>
                </a:solidFill>
                <a:latin typeface="Arial" panose="020B0604020202020204" pitchFamily="34" charset="0"/>
                <a:cs typeface="Arial" panose="020B0604020202020204" pitchFamily="34" charset="0"/>
              </a:rPr>
              <a:t>verleden</a:t>
            </a: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Moet </a:t>
            </a:r>
            <a:r>
              <a:rPr lang="en-US" sz="2000" dirty="0" err="1">
                <a:solidFill>
                  <a:srgbClr val="000000"/>
                </a:solidFill>
                <a:latin typeface="Arial" panose="020B0604020202020204" pitchFamily="34" charset="0"/>
                <a:cs typeface="Arial" panose="020B0604020202020204" pitchFamily="34" charset="0"/>
              </a:rPr>
              <a:t>leiden</a:t>
            </a:r>
            <a:r>
              <a:rPr lang="en-US" sz="2000" dirty="0">
                <a:solidFill>
                  <a:srgbClr val="000000"/>
                </a:solidFill>
                <a:latin typeface="Arial" panose="020B0604020202020204" pitchFamily="34" charset="0"/>
                <a:cs typeface="Arial" panose="020B0604020202020204" pitchFamily="34" charset="0"/>
              </a:rPr>
              <a:t> tot </a:t>
            </a:r>
            <a:r>
              <a:rPr lang="en-US" sz="2000" dirty="0" err="1">
                <a:solidFill>
                  <a:srgbClr val="000000"/>
                </a:solidFill>
                <a:latin typeface="Arial" panose="020B0604020202020204" pitchFamily="34" charset="0"/>
                <a:cs typeface="Arial" panose="020B0604020202020204" pitchFamily="34" charset="0"/>
              </a:rPr>
              <a:t>waardeoordeel</a:t>
            </a: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2000" dirty="0" err="1">
                <a:solidFill>
                  <a:srgbClr val="000000"/>
                </a:solidFill>
                <a:latin typeface="Arial" panose="020B0604020202020204" pitchFamily="34" charset="0"/>
                <a:cs typeface="Arial" panose="020B0604020202020204" pitchFamily="34" charset="0"/>
              </a:rPr>
              <a:t>Centraal</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staat</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vraag</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voldoet</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medewerker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aan</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minimale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eisen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en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welke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consequenties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heeft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dat</a:t>
            </a:r>
            <a:r>
              <a:rPr lang="en-US" sz="20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180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13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13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kstvak 6">
            <a:extLst>
              <a:ext uri="{FF2B5EF4-FFF2-40B4-BE49-F238E27FC236}">
                <a16:creationId xmlns:a16="http://schemas.microsoft.com/office/drawing/2014/main" id="{328732FB-7FF0-49D9-9949-2F9E43320CA6}"/>
              </a:ext>
            </a:extLst>
          </p:cNvPr>
          <p:cNvSpPr txBox="1"/>
          <p:nvPr/>
        </p:nvSpPr>
        <p:spPr>
          <a:xfrm>
            <a:off x="6414450" y="773077"/>
            <a:ext cx="4977976" cy="87621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kern="1200" dirty="0">
                <a:solidFill>
                  <a:srgbClr val="000000"/>
                </a:solidFill>
                <a:latin typeface="+mj-lt"/>
                <a:ea typeface="+mj-ea"/>
                <a:cs typeface="+mj-cs"/>
              </a:rPr>
              <a:t>POP-</a:t>
            </a:r>
            <a:r>
              <a:rPr lang="en-US" sz="3700" kern="1200" dirty="0" err="1">
                <a:solidFill>
                  <a:srgbClr val="000000"/>
                </a:solidFill>
                <a:latin typeface="+mj-lt"/>
                <a:ea typeface="+mj-ea"/>
                <a:cs typeface="+mj-cs"/>
              </a:rPr>
              <a:t>gesprek</a:t>
            </a:r>
            <a:endParaRPr lang="en-US" sz="3700" kern="1200" dirty="0">
              <a:solidFill>
                <a:srgbClr val="000000"/>
              </a:solidFill>
              <a:latin typeface="+mj-lt"/>
              <a:ea typeface="+mj-ea"/>
              <a:cs typeface="+mj-cs"/>
            </a:endParaRPr>
          </a:p>
        </p:txBody>
      </p:sp>
      <p:sp>
        <p:nvSpPr>
          <p:cNvPr id="14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Afbeeldingsresultaat voor pop-gesprek">
            <a:extLst>
              <a:ext uri="{FF2B5EF4-FFF2-40B4-BE49-F238E27FC236}">
                <a16:creationId xmlns:a16="http://schemas.microsoft.com/office/drawing/2014/main" id="{B72040F4-EFC8-49EC-885B-69128E907F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3341" y="1919659"/>
            <a:ext cx="4390812" cy="301868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E85C77F5-1CC8-44B4-92D6-14D9BDCD00EE}"/>
              </a:ext>
            </a:extLst>
          </p:cNvPr>
          <p:cNvSpPr txBox="1"/>
          <p:nvPr/>
        </p:nvSpPr>
        <p:spPr>
          <a:xfrm>
            <a:off x="6094104" y="738619"/>
            <a:ext cx="4977578" cy="5316426"/>
          </a:xfrm>
          <a:prstGeom prst="rect">
            <a:avLst/>
          </a:prstGeom>
        </p:spPr>
        <p:txBody>
          <a:bodyPr vert="horz" lIns="91440" tIns="45720" rIns="91440" bIns="45720" rtlCol="0" anchor="ctr">
            <a:normAutofit/>
          </a:bodyPr>
          <a:lstStyle/>
          <a:p>
            <a:pPr marL="342900" indent="-285750">
              <a:lnSpc>
                <a:spcPct val="90000"/>
              </a:lnSpc>
              <a:spcAft>
                <a:spcPts val="600"/>
              </a:spcAft>
              <a:buFont typeface="Arial" panose="020B0604020202020204" pitchFamily="34" charset="0"/>
              <a:buChar char="•"/>
            </a:pPr>
            <a:r>
              <a:rPr lang="en-US" sz="2000" b="1" dirty="0">
                <a:solidFill>
                  <a:srgbClr val="000000"/>
                </a:solidFill>
              </a:rPr>
              <a:t>POP-</a:t>
            </a:r>
            <a:r>
              <a:rPr lang="en-US" sz="2000" b="1" dirty="0" err="1">
                <a:solidFill>
                  <a:srgbClr val="000000"/>
                </a:solidFill>
              </a:rPr>
              <a:t>gesprek</a:t>
            </a:r>
            <a:r>
              <a:rPr lang="en-US" sz="2000" b="1" dirty="0">
                <a:solidFill>
                  <a:srgbClr val="000000"/>
                </a:solidFill>
              </a:rPr>
              <a:t> = </a:t>
            </a:r>
            <a:r>
              <a:rPr lang="en-US" sz="2000" b="1" dirty="0" err="1">
                <a:solidFill>
                  <a:srgbClr val="000000"/>
                </a:solidFill>
              </a:rPr>
              <a:t>Persoonlijk</a:t>
            </a:r>
            <a:r>
              <a:rPr lang="en-US" sz="2000" b="1" dirty="0">
                <a:solidFill>
                  <a:srgbClr val="000000"/>
                </a:solidFill>
              </a:rPr>
              <a:t> </a:t>
            </a:r>
            <a:r>
              <a:rPr lang="en-US" sz="2000" b="1" dirty="0" err="1">
                <a:solidFill>
                  <a:srgbClr val="000000"/>
                </a:solidFill>
              </a:rPr>
              <a:t>ontwikkelingplan</a:t>
            </a:r>
            <a:endParaRPr lang="en-US" sz="2000" b="1" dirty="0">
              <a:solidFill>
                <a:srgbClr val="000000"/>
              </a:solidFill>
            </a:endParaRPr>
          </a:p>
          <a:p>
            <a:pPr marL="342900" indent="-285750">
              <a:lnSpc>
                <a:spcPct val="90000"/>
              </a:lnSpc>
              <a:spcAft>
                <a:spcPts val="600"/>
              </a:spcAft>
              <a:buFontTx/>
              <a:buChar char="-"/>
            </a:pPr>
            <a:r>
              <a:rPr lang="en-US" sz="2000" dirty="0" err="1">
                <a:solidFill>
                  <a:srgbClr val="000000"/>
                </a:solidFill>
                <a:latin typeface="Arial" panose="020B0604020202020204" pitchFamily="34" charset="0"/>
                <a:cs typeface="Arial" panose="020B0604020202020204" pitchFamily="34" charset="0"/>
              </a:rPr>
              <a:t>Afstemming</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gezocht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tussen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persoonlijke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doelen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en</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doelen</a:t>
            </a:r>
            <a:r>
              <a:rPr lang="en-US" sz="2000" dirty="0">
                <a:solidFill>
                  <a:srgbClr val="000000"/>
                </a:solidFill>
                <a:latin typeface="Arial" panose="020B0604020202020204" pitchFamily="34" charset="0"/>
                <a:cs typeface="Arial" panose="020B0604020202020204" pitchFamily="34" charset="0"/>
              </a:rPr>
              <a:t> van de </a:t>
            </a:r>
            <a:r>
              <a:rPr lang="en-US" sz="2000" dirty="0" err="1">
                <a:solidFill>
                  <a:srgbClr val="000000"/>
                </a:solidFill>
                <a:latin typeface="Arial" panose="020B0604020202020204" pitchFamily="34" charset="0"/>
                <a:cs typeface="Arial" panose="020B0604020202020204" pitchFamily="34" charset="0"/>
              </a:rPr>
              <a:t>organisatie</a:t>
            </a:r>
            <a:endParaRPr lang="en-US" sz="2000" dirty="0">
              <a:solidFill>
                <a:srgbClr val="000000"/>
              </a:solidFill>
              <a:latin typeface="Arial" panose="020B0604020202020204" pitchFamily="34" charset="0"/>
              <a:cs typeface="Arial" panose="020B0604020202020204" pitchFamily="34" charset="0"/>
            </a:endParaRPr>
          </a:p>
          <a:p>
            <a:pPr marL="342900" indent="-285750">
              <a:lnSpc>
                <a:spcPct val="90000"/>
              </a:lnSpc>
              <a:spcAft>
                <a:spcPts val="600"/>
              </a:spcAft>
              <a:buFontTx/>
              <a:buChar char="-"/>
            </a:pPr>
            <a:r>
              <a:rPr lang="en-US" sz="2000" dirty="0">
                <a:solidFill>
                  <a:srgbClr val="000000"/>
                </a:solidFill>
                <a:latin typeface="Arial" panose="020B0604020202020204" pitchFamily="34" charset="0"/>
                <a:cs typeface="Arial" panose="020B0604020202020204" pitchFamily="34" charset="0"/>
              </a:rPr>
              <a:t>In </a:t>
            </a:r>
            <a:r>
              <a:rPr lang="en-US" sz="2000" dirty="0" err="1">
                <a:solidFill>
                  <a:srgbClr val="000000"/>
                </a:solidFill>
                <a:latin typeface="Arial" panose="020B0604020202020204" pitchFamily="34" charset="0"/>
                <a:cs typeface="Arial" panose="020B0604020202020204" pitchFamily="34" charset="0"/>
              </a:rPr>
              <a:t>een</a:t>
            </a:r>
            <a:r>
              <a:rPr lang="en-US" sz="2000" dirty="0">
                <a:solidFill>
                  <a:srgbClr val="000000"/>
                </a:solidFill>
                <a:latin typeface="Arial" panose="020B0604020202020204" pitchFamily="34" charset="0"/>
                <a:cs typeface="Arial" panose="020B0604020202020204" pitchFamily="34" charset="0"/>
              </a:rPr>
              <a:t> POP leg je </a:t>
            </a:r>
            <a:r>
              <a:rPr lang="en-US" sz="2000" dirty="0" err="1">
                <a:solidFill>
                  <a:srgbClr val="000000"/>
                </a:solidFill>
                <a:latin typeface="Arial" panose="020B0604020202020204" pitchFamily="34" charset="0"/>
                <a:cs typeface="Arial" panose="020B0604020202020204" pitchFamily="34" charset="0"/>
              </a:rPr>
              <a:t>acties</a:t>
            </a:r>
            <a:r>
              <a:rPr lang="en-US" sz="2000" dirty="0">
                <a:solidFill>
                  <a:srgbClr val="000000"/>
                </a:solidFill>
                <a:latin typeface="Arial" panose="020B0604020202020204" pitchFamily="34" charset="0"/>
                <a:cs typeface="Arial" panose="020B0604020202020204" pitchFamily="34" charset="0"/>
              </a:rPr>
              <a:t> vast (</a:t>
            </a:r>
            <a:r>
              <a:rPr lang="en-US" sz="2000" dirty="0" err="1">
                <a:solidFill>
                  <a:srgbClr val="000000"/>
                </a:solidFill>
                <a:latin typeface="Arial" panose="020B0604020202020204" pitchFamily="34" charset="0"/>
                <a:cs typeface="Arial" panose="020B0604020202020204" pitchFamily="34" charset="0"/>
              </a:rPr>
              <a:t>scholing</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bijvoorbeeld</a:t>
            </a:r>
            <a:r>
              <a:rPr lang="en-US" sz="2000" dirty="0">
                <a:solidFill>
                  <a:srgbClr val="000000"/>
                </a:solidFill>
                <a:latin typeface="Arial" panose="020B0604020202020204" pitchFamily="34" charset="0"/>
                <a:cs typeface="Arial" panose="020B0604020202020204" pitchFamily="34" charset="0"/>
              </a:rPr>
              <a:t>) die </a:t>
            </a:r>
            <a:r>
              <a:rPr lang="en-US" sz="2000" dirty="0" err="1">
                <a:solidFill>
                  <a:srgbClr val="000000"/>
                </a:solidFill>
                <a:latin typeface="Arial" panose="020B0604020202020204" pitchFamily="34" charset="0"/>
                <a:cs typeface="Arial" panose="020B0604020202020204" pitchFamily="34" charset="0"/>
              </a:rPr>
              <a:t>ervoor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moet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zorgen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dat</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medewerker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ook</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gekwalificeerd</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wordt</a:t>
            </a: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p:txBody>
      </p:sp>
    </p:spTree>
    <p:extLst>
      <p:ext uri="{BB962C8B-B14F-4D97-AF65-F5344CB8AC3E}">
        <p14:creationId xmlns:p14="http://schemas.microsoft.com/office/powerpoint/2010/main" val="98765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85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3" name="Freeform: Shape 20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Afbeeldingsresultaat voor gesprekscyclus">
            <a:extLst>
              <a:ext uri="{FF2B5EF4-FFF2-40B4-BE49-F238E27FC236}">
                <a16:creationId xmlns:a16="http://schemas.microsoft.com/office/drawing/2014/main" id="{C5921AB5-2723-47FB-A25D-754D2511CE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02334" y="1176793"/>
            <a:ext cx="4930239" cy="454814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328732FB-7FF0-49D9-9949-2F9E43320CA6}"/>
              </a:ext>
            </a:extLst>
          </p:cNvPr>
          <p:cNvSpPr txBox="1"/>
          <p:nvPr/>
        </p:nvSpPr>
        <p:spPr>
          <a:xfrm>
            <a:off x="6414450" y="773077"/>
            <a:ext cx="4977976" cy="876216"/>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700" kern="1200" dirty="0">
              <a:solidFill>
                <a:srgbClr val="000000"/>
              </a:solidFill>
              <a:latin typeface="+mj-lt"/>
              <a:ea typeface="+mj-ea"/>
              <a:cs typeface="+mj-cs"/>
            </a:endParaRPr>
          </a:p>
        </p:txBody>
      </p:sp>
    </p:spTree>
    <p:extLst>
      <p:ext uri="{BB962C8B-B14F-4D97-AF65-F5344CB8AC3E}">
        <p14:creationId xmlns:p14="http://schemas.microsoft.com/office/powerpoint/2010/main" val="259099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 name="Rectangle 8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ekstvak 6">
            <a:extLst>
              <a:ext uri="{FF2B5EF4-FFF2-40B4-BE49-F238E27FC236}">
                <a16:creationId xmlns:a16="http://schemas.microsoft.com/office/drawing/2014/main" id="{328732FB-7FF0-49D9-9949-2F9E43320CA6}"/>
              </a:ext>
            </a:extLst>
          </p:cNvPr>
          <p:cNvSpPr txBox="1"/>
          <p:nvPr/>
        </p:nvSpPr>
        <p:spPr>
          <a:xfrm>
            <a:off x="643468" y="532015"/>
            <a:ext cx="3363974" cy="5521651"/>
          </a:xfrm>
          <a:prstGeom prst="rect">
            <a:avLst/>
          </a:prstGeom>
        </p:spPr>
        <p:txBody>
          <a:bodyPr vert="horz" lIns="91440" tIns="45720" rIns="91440" bIns="45720" rtlCol="0">
            <a:normAutofit/>
          </a:bodyPr>
          <a:lstStyle/>
          <a:p>
            <a:pPr>
              <a:lnSpc>
                <a:spcPct val="90000"/>
              </a:lnSpc>
              <a:spcBef>
                <a:spcPct val="0"/>
              </a:spcBef>
              <a:spcAft>
                <a:spcPts val="600"/>
              </a:spcAft>
            </a:pPr>
            <a:r>
              <a:rPr lang="en-US" sz="2800" dirty="0" err="1">
                <a:latin typeface="Arial" panose="020B0604020202020204" pitchFamily="34" charset="0"/>
                <a:cs typeface="Arial" panose="020B0604020202020204" pitchFamily="34" charset="0"/>
              </a:rPr>
              <a:t>Waar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gaan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deze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gesprekken</a:t>
            </a:r>
            <a:r>
              <a:rPr lang="en-US" sz="2800" dirty="0">
                <a:latin typeface="Arial" panose="020B0604020202020204" pitchFamily="34" charset="0"/>
                <a:cs typeface="Arial" panose="020B0604020202020204" pitchFamily="34" charset="0"/>
              </a:rPr>
              <a:t> over?</a:t>
            </a:r>
            <a:br>
              <a:rPr lang="en-US" sz="2000" dirty="0"/>
            </a:br>
            <a:endParaRPr lang="en-US" sz="2000" dirty="0"/>
          </a:p>
          <a:p>
            <a:pPr marL="342900" indent="-342900">
              <a:lnSpc>
                <a:spcPct val="90000"/>
              </a:lnSpc>
              <a:spcBef>
                <a:spcPct val="0"/>
              </a:spcBef>
              <a:spcAft>
                <a:spcPts val="600"/>
              </a:spcAft>
              <a:buFont typeface="Arial" panose="020B0604020202020204" pitchFamily="34" charset="0"/>
              <a:buChar char="•"/>
            </a:pPr>
            <a:r>
              <a:rPr lang="en-US" sz="2400" dirty="0" err="1"/>
              <a:t>Waarneembare</a:t>
            </a:r>
            <a:r>
              <a:rPr lang="en-US" sz="2400" dirty="0"/>
              <a:t> </a:t>
            </a:r>
            <a:r>
              <a:rPr lang="en-US" sz="2400" dirty="0" err="1"/>
              <a:t>activiteiten</a:t>
            </a:r>
            <a:r>
              <a:rPr lang="en-US" sz="2400" dirty="0"/>
              <a:t> van </a:t>
            </a:r>
            <a:r>
              <a:rPr lang="en-US" sz="2400" dirty="0" err="1"/>
              <a:t>een</a:t>
            </a:r>
            <a:r>
              <a:rPr lang="en-US" sz="2400" dirty="0"/>
              <a:t> </a:t>
            </a:r>
            <a:r>
              <a:rPr lang="en-US" sz="2400" dirty="0" err="1"/>
              <a:t>persoon</a:t>
            </a:r>
            <a:r>
              <a:rPr lang="en-US" sz="2400" dirty="0"/>
              <a:t> of </a:t>
            </a:r>
            <a:r>
              <a:rPr lang="en-US" sz="2400" dirty="0" err="1"/>
              <a:t>personen</a:t>
            </a:r>
            <a:endParaRPr lang="en-US" sz="2400" dirty="0"/>
          </a:p>
          <a:p>
            <a:pPr marL="342900" indent="-342900">
              <a:lnSpc>
                <a:spcPct val="90000"/>
              </a:lnSpc>
              <a:spcBef>
                <a:spcPct val="0"/>
              </a:spcBef>
              <a:spcAft>
                <a:spcPts val="600"/>
              </a:spcAft>
              <a:buFont typeface="Arial" panose="020B0604020202020204" pitchFamily="34" charset="0"/>
              <a:buChar char="•"/>
            </a:pPr>
            <a:r>
              <a:rPr lang="en-US" sz="2400" dirty="0" err="1"/>
              <a:t>Bevragen</a:t>
            </a:r>
            <a:r>
              <a:rPr lang="en-US" sz="2400" dirty="0"/>
              <a:t> </a:t>
            </a:r>
            <a:r>
              <a:rPr lang="en-US" sz="2400" dirty="0" err="1"/>
              <a:t>middels</a:t>
            </a:r>
            <a:r>
              <a:rPr lang="en-US" sz="2400" dirty="0"/>
              <a:t> de STARR-</a:t>
            </a:r>
            <a:r>
              <a:rPr lang="en-US" sz="2400" dirty="0" err="1"/>
              <a:t>methodiek</a:t>
            </a:r>
            <a:endParaRPr lang="en-US" sz="2400" dirty="0"/>
          </a:p>
          <a:p>
            <a:pPr indent="-228600">
              <a:lnSpc>
                <a:spcPct val="90000"/>
              </a:lnSpc>
              <a:spcBef>
                <a:spcPct val="0"/>
              </a:spcBef>
              <a:spcAft>
                <a:spcPts val="600"/>
              </a:spcAft>
              <a:buFont typeface="Arial" panose="020B0604020202020204" pitchFamily="34" charset="0"/>
              <a:buChar char="•"/>
            </a:pPr>
            <a:endParaRPr lang="en-US" sz="2000" dirty="0"/>
          </a:p>
          <a:p>
            <a:pPr indent="-228600">
              <a:lnSpc>
                <a:spcPct val="90000"/>
              </a:lnSpc>
              <a:spcBef>
                <a:spcPct val="0"/>
              </a:spcBef>
              <a:spcAft>
                <a:spcPts val="600"/>
              </a:spcAft>
              <a:buFont typeface="Arial" panose="020B0604020202020204" pitchFamily="34" charset="0"/>
              <a:buChar char="•"/>
            </a:pPr>
            <a:endParaRPr lang="en-US" sz="2000" dirty="0"/>
          </a:p>
        </p:txBody>
      </p:sp>
      <p:pic>
        <p:nvPicPr>
          <p:cNvPr id="8" name="Picture 2" descr="Afbeeldingsresultaat voor gedrag">
            <a:extLst>
              <a:ext uri="{FF2B5EF4-FFF2-40B4-BE49-F238E27FC236}">
                <a16:creationId xmlns:a16="http://schemas.microsoft.com/office/drawing/2014/main" id="{AAB35C94-4F15-44EF-AD8F-11A7EAF1D0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168611"/>
            <a:ext cx="6250769" cy="435991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E85C77F5-1CC8-44B4-92D6-14D9BDCD00EE}"/>
              </a:ext>
            </a:extLst>
          </p:cNvPr>
          <p:cNvSpPr txBox="1"/>
          <p:nvPr/>
        </p:nvSpPr>
        <p:spPr>
          <a:xfrm>
            <a:off x="6094104" y="738619"/>
            <a:ext cx="4977578" cy="5316426"/>
          </a:xfrm>
          <a:prstGeom prst="rect">
            <a:avLst/>
          </a:prstGeom>
        </p:spPr>
        <p:txBody>
          <a:bodyPr vert="horz" lIns="91440" tIns="45720" rIns="91440" bIns="45720" rtlCol="0" anchor="ctr">
            <a:normAutofit/>
          </a:bodyPr>
          <a:lstStyle/>
          <a:p>
            <a:pPr marL="57150">
              <a:lnSpc>
                <a:spcPct val="90000"/>
              </a:lnSpc>
              <a:spcAft>
                <a:spcPts val="600"/>
              </a:spcAft>
            </a:pP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p:txBody>
      </p:sp>
    </p:spTree>
    <p:extLst>
      <p:ext uri="{BB962C8B-B14F-4D97-AF65-F5344CB8AC3E}">
        <p14:creationId xmlns:p14="http://schemas.microsoft.com/office/powerpoint/2010/main" val="336790776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Afbeeldingsresultaat voor starr">
            <a:extLst>
              <a:ext uri="{FF2B5EF4-FFF2-40B4-BE49-F238E27FC236}">
                <a16:creationId xmlns:a16="http://schemas.microsoft.com/office/drawing/2014/main" id="{076AA831-662B-473F-BE5D-CF05C179B7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994617"/>
            <a:ext cx="6373243" cy="586338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fbeeldingsresultaat voor starr methodiek gesprekscyclus">
            <a:extLst>
              <a:ext uri="{FF2B5EF4-FFF2-40B4-BE49-F238E27FC236}">
                <a16:creationId xmlns:a16="http://schemas.microsoft.com/office/drawing/2014/main" id="{C2F67D75-DBCD-4C81-A87A-DC515CA4B7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73243" y="2010792"/>
            <a:ext cx="5480995" cy="283641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E85C77F5-1CC8-44B4-92D6-14D9BDCD00EE}"/>
              </a:ext>
            </a:extLst>
          </p:cNvPr>
          <p:cNvSpPr txBox="1"/>
          <p:nvPr/>
        </p:nvSpPr>
        <p:spPr>
          <a:xfrm>
            <a:off x="6094104" y="738619"/>
            <a:ext cx="4977578" cy="5316426"/>
          </a:xfrm>
          <a:prstGeom prst="rect">
            <a:avLst/>
          </a:prstGeom>
        </p:spPr>
        <p:txBody>
          <a:bodyPr vert="horz" lIns="91440" tIns="45720" rIns="91440" bIns="45720" rtlCol="0" anchor="ctr">
            <a:normAutofit/>
          </a:bodyPr>
          <a:lstStyle/>
          <a:p>
            <a:pPr marL="57150">
              <a:lnSpc>
                <a:spcPct val="90000"/>
              </a:lnSpc>
              <a:spcAft>
                <a:spcPts val="600"/>
              </a:spcAft>
            </a:pP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p:txBody>
      </p:sp>
    </p:spTree>
    <p:extLst>
      <p:ext uri="{BB962C8B-B14F-4D97-AF65-F5344CB8AC3E}">
        <p14:creationId xmlns:p14="http://schemas.microsoft.com/office/powerpoint/2010/main" val="397381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 name="Rectangle 8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ekstvak 6">
            <a:extLst>
              <a:ext uri="{FF2B5EF4-FFF2-40B4-BE49-F238E27FC236}">
                <a16:creationId xmlns:a16="http://schemas.microsoft.com/office/drawing/2014/main" id="{328732FB-7FF0-49D9-9949-2F9E43320CA6}"/>
              </a:ext>
            </a:extLst>
          </p:cNvPr>
          <p:cNvSpPr txBox="1"/>
          <p:nvPr/>
        </p:nvSpPr>
        <p:spPr>
          <a:xfrm>
            <a:off x="643468" y="532015"/>
            <a:ext cx="3363974" cy="5521651"/>
          </a:xfrm>
          <a:prstGeom prst="rect">
            <a:avLst/>
          </a:prstGeom>
        </p:spPr>
        <p:txBody>
          <a:bodyPr vert="horz" lIns="91440" tIns="45720" rIns="91440" bIns="45720" rtlCol="0">
            <a:normAutofit/>
          </a:bodyPr>
          <a:lstStyle/>
          <a:p>
            <a:pPr>
              <a:lnSpc>
                <a:spcPct val="90000"/>
              </a:lnSpc>
              <a:spcBef>
                <a:spcPct val="0"/>
              </a:spcBef>
              <a:spcAft>
                <a:spcPts val="600"/>
              </a:spcAft>
            </a:pPr>
            <a:r>
              <a:rPr lang="en-US" sz="2800" dirty="0">
                <a:latin typeface="Arial" panose="020B0604020202020204" pitchFamily="34" charset="0"/>
                <a:cs typeface="Arial" panose="020B0604020202020204" pitchFamily="34" charset="0"/>
              </a:rPr>
              <a:t>Wat </a:t>
            </a:r>
            <a:r>
              <a:rPr lang="en-US" sz="2800" dirty="0" err="1">
                <a:latin typeface="Arial" panose="020B0604020202020204" pitchFamily="34" charset="0"/>
                <a:cs typeface="Arial" panose="020B0604020202020204" pitchFamily="34" charset="0"/>
              </a:rPr>
              <a:t>beïnvloedt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gedrag</a:t>
            </a:r>
            <a:r>
              <a:rPr lang="en-US" sz="2800" dirty="0">
                <a:latin typeface="Arial" panose="020B0604020202020204" pitchFamily="34" charset="0"/>
                <a:cs typeface="Arial" panose="020B0604020202020204" pitchFamily="34" charset="0"/>
              </a:rPr>
              <a:t>?</a:t>
            </a:r>
            <a:br>
              <a:rPr lang="en-US" sz="2000" dirty="0"/>
            </a:br>
            <a:endParaRPr lang="en-US" sz="2000" dirty="0"/>
          </a:p>
          <a:p>
            <a:pPr marL="342900" indent="-342900">
              <a:lnSpc>
                <a:spcPct val="90000"/>
              </a:lnSpc>
              <a:spcBef>
                <a:spcPct val="0"/>
              </a:spcBef>
              <a:spcAft>
                <a:spcPts val="600"/>
              </a:spcAft>
              <a:buFont typeface="Arial" panose="020B0604020202020204" pitchFamily="34" charset="0"/>
              <a:buChar char="•"/>
            </a:pPr>
            <a:r>
              <a:rPr lang="en-US" sz="2400" dirty="0" err="1"/>
              <a:t>Lichamelijke</a:t>
            </a:r>
            <a:r>
              <a:rPr lang="en-US" sz="2400" dirty="0"/>
              <a:t> </a:t>
            </a:r>
            <a:r>
              <a:rPr lang="en-US" sz="2400" dirty="0" err="1"/>
              <a:t>invloeden</a:t>
            </a:r>
            <a:endParaRPr lang="en-US" sz="2400" dirty="0"/>
          </a:p>
          <a:p>
            <a:pPr marL="342900" indent="-342900">
              <a:lnSpc>
                <a:spcPct val="90000"/>
              </a:lnSpc>
              <a:spcBef>
                <a:spcPct val="0"/>
              </a:spcBef>
              <a:spcAft>
                <a:spcPts val="600"/>
              </a:spcAft>
              <a:buFont typeface="Arial" panose="020B0604020202020204" pitchFamily="34" charset="0"/>
              <a:buChar char="•"/>
            </a:pPr>
            <a:r>
              <a:rPr lang="en-US" sz="2400" dirty="0" err="1"/>
              <a:t>Geestelijke</a:t>
            </a:r>
            <a:r>
              <a:rPr lang="en-US" sz="2400" dirty="0"/>
              <a:t> </a:t>
            </a:r>
            <a:r>
              <a:rPr lang="en-US" sz="2400" dirty="0" err="1"/>
              <a:t>invloeden</a:t>
            </a:r>
            <a:endParaRPr lang="en-US" sz="2400" dirty="0"/>
          </a:p>
          <a:p>
            <a:pPr marL="342900" indent="-342900">
              <a:lnSpc>
                <a:spcPct val="90000"/>
              </a:lnSpc>
              <a:spcBef>
                <a:spcPct val="0"/>
              </a:spcBef>
              <a:spcAft>
                <a:spcPts val="600"/>
              </a:spcAft>
              <a:buFont typeface="Arial" panose="020B0604020202020204" pitchFamily="34" charset="0"/>
              <a:buChar char="•"/>
            </a:pPr>
            <a:r>
              <a:rPr lang="en-US" sz="2400" dirty="0" err="1"/>
              <a:t>Sociale</a:t>
            </a:r>
            <a:r>
              <a:rPr lang="en-US" sz="2400" dirty="0"/>
              <a:t> </a:t>
            </a:r>
            <a:r>
              <a:rPr lang="en-US" sz="2400" dirty="0" err="1"/>
              <a:t>invloeden</a:t>
            </a:r>
            <a:endParaRPr lang="en-US" sz="2400" dirty="0"/>
          </a:p>
          <a:p>
            <a:pPr marL="342900" indent="-342900">
              <a:lnSpc>
                <a:spcPct val="90000"/>
              </a:lnSpc>
              <a:spcBef>
                <a:spcPct val="0"/>
              </a:spcBef>
              <a:spcAft>
                <a:spcPts val="600"/>
              </a:spcAft>
              <a:buFont typeface="Arial" panose="020B0604020202020204" pitchFamily="34" charset="0"/>
              <a:buChar char="•"/>
            </a:pPr>
            <a:endParaRPr lang="en-US" sz="2400" dirty="0"/>
          </a:p>
          <a:p>
            <a:pPr marL="342900" indent="-342900">
              <a:lnSpc>
                <a:spcPct val="90000"/>
              </a:lnSpc>
              <a:spcBef>
                <a:spcPct val="0"/>
              </a:spcBef>
              <a:spcAft>
                <a:spcPts val="600"/>
              </a:spcAft>
              <a:buFont typeface="Arial" panose="020B0604020202020204" pitchFamily="34" charset="0"/>
              <a:buChar char="•"/>
            </a:pPr>
            <a:endParaRPr lang="en-US" sz="2400" dirty="0"/>
          </a:p>
          <a:p>
            <a:pPr marL="342900" indent="-342900">
              <a:lnSpc>
                <a:spcPct val="90000"/>
              </a:lnSpc>
              <a:spcBef>
                <a:spcPct val="0"/>
              </a:spcBef>
              <a:spcAft>
                <a:spcPts val="600"/>
              </a:spcAft>
              <a:buFont typeface="Arial" panose="020B0604020202020204" pitchFamily="34" charset="0"/>
              <a:buChar char="•"/>
            </a:pPr>
            <a:r>
              <a:rPr lang="en-US" sz="2400" dirty="0" err="1"/>
              <a:t>Hebben</a:t>
            </a:r>
            <a:r>
              <a:rPr lang="en-US" sz="2400" dirty="0"/>
              <a:t> </a:t>
            </a:r>
            <a:r>
              <a:rPr lang="en-US" sz="2400" dirty="0" err="1"/>
              <a:t>jullie</a:t>
            </a:r>
            <a:r>
              <a:rPr lang="en-US" sz="2400" dirty="0"/>
              <a:t> </a:t>
            </a:r>
            <a:r>
              <a:rPr lang="en-US" sz="2400" dirty="0" err="1"/>
              <a:t>voorbeelden</a:t>
            </a:r>
            <a:r>
              <a:rPr lang="en-US" sz="2400" dirty="0"/>
              <a:t>?</a:t>
            </a:r>
          </a:p>
          <a:p>
            <a:pPr indent="-228600">
              <a:lnSpc>
                <a:spcPct val="90000"/>
              </a:lnSpc>
              <a:spcBef>
                <a:spcPct val="0"/>
              </a:spcBef>
              <a:spcAft>
                <a:spcPts val="600"/>
              </a:spcAft>
              <a:buFont typeface="Arial" panose="020B0604020202020204" pitchFamily="34" charset="0"/>
              <a:buChar char="•"/>
            </a:pPr>
            <a:endParaRPr lang="en-US" sz="2000" dirty="0"/>
          </a:p>
          <a:p>
            <a:pPr indent="-228600">
              <a:lnSpc>
                <a:spcPct val="90000"/>
              </a:lnSpc>
              <a:spcBef>
                <a:spcPct val="0"/>
              </a:spcBef>
              <a:spcAft>
                <a:spcPts val="600"/>
              </a:spcAft>
              <a:buFont typeface="Arial" panose="020B0604020202020204" pitchFamily="34" charset="0"/>
              <a:buChar char="•"/>
            </a:pPr>
            <a:endParaRPr lang="en-US" sz="2000" dirty="0"/>
          </a:p>
        </p:txBody>
      </p:sp>
      <p:sp>
        <p:nvSpPr>
          <p:cNvPr id="2" name="Tekstvak 1">
            <a:extLst>
              <a:ext uri="{FF2B5EF4-FFF2-40B4-BE49-F238E27FC236}">
                <a16:creationId xmlns:a16="http://schemas.microsoft.com/office/drawing/2014/main" id="{E85C77F5-1CC8-44B4-92D6-14D9BDCD00EE}"/>
              </a:ext>
            </a:extLst>
          </p:cNvPr>
          <p:cNvSpPr txBox="1"/>
          <p:nvPr/>
        </p:nvSpPr>
        <p:spPr>
          <a:xfrm>
            <a:off x="6094104" y="738619"/>
            <a:ext cx="4977578" cy="5316426"/>
          </a:xfrm>
          <a:prstGeom prst="rect">
            <a:avLst/>
          </a:prstGeom>
        </p:spPr>
        <p:txBody>
          <a:bodyPr vert="horz" lIns="91440" tIns="45720" rIns="91440" bIns="45720" rtlCol="0" anchor="ctr">
            <a:normAutofit/>
          </a:bodyPr>
          <a:lstStyle/>
          <a:p>
            <a:pPr marL="57150">
              <a:lnSpc>
                <a:spcPct val="90000"/>
              </a:lnSpc>
              <a:spcAft>
                <a:spcPts val="600"/>
              </a:spcAft>
            </a:pPr>
            <a:endParaRPr lang="en-US" sz="20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p:txBody>
      </p:sp>
      <p:pic>
        <p:nvPicPr>
          <p:cNvPr id="8194" name="Picture 2" descr="Afbeeldingsresultaat voor gedrag">
            <a:extLst>
              <a:ext uri="{FF2B5EF4-FFF2-40B4-BE49-F238E27FC236}">
                <a16:creationId xmlns:a16="http://schemas.microsoft.com/office/drawing/2014/main" id="{7B7130D5-1A8A-42FE-A8DD-D70E064A5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862" y="1097280"/>
            <a:ext cx="6744062" cy="395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992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8" ma:contentTypeDescription="Een nieuw document maken." ma:contentTypeScope="" ma:versionID="2cb4927541bac66932cf14bd3ab8edfd">
  <xsd:schema xmlns:xsd="http://www.w3.org/2001/XMLSchema" xmlns:xs="http://www.w3.org/2001/XMLSchema" xmlns:p="http://schemas.microsoft.com/office/2006/metadata/properties" xmlns:ns2="34354c1b-6b8c-435b-ad50-990538c19557" targetNamespace="http://schemas.microsoft.com/office/2006/metadata/properties" ma:root="true" ma:fieldsID="8c413f7c304fe16ba97795324ef98cc9"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A6D153-45EA-422C-B3C5-36290AE1573F}">
  <ds:schemaRefs>
    <ds:schemaRef ds:uri="http://schemas.microsoft.com/sharepoint/v3/contenttype/forms"/>
  </ds:schemaRefs>
</ds:datastoreItem>
</file>

<file path=customXml/itemProps2.xml><?xml version="1.0" encoding="utf-8"?>
<ds:datastoreItem xmlns:ds="http://schemas.openxmlformats.org/officeDocument/2006/customXml" ds:itemID="{2E2E830A-9668-4329-AE94-C121FA883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725CA2-622C-402A-A954-56D7F0BE3F91}">
  <ds:schemaRef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34354c1b-6b8c-435b-ad50-990538c1955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89</TotalTime>
  <Words>401</Words>
  <Application>Microsoft Office PowerPoint</Application>
  <PresentationFormat>Breedbeeld</PresentationFormat>
  <Paragraphs>64</Paragraphs>
  <Slides>12</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Agency FB</vt:lpstr>
      <vt:lpstr>Arial</vt:lpstr>
      <vt:lpstr>Calibri</vt:lpstr>
      <vt:lpstr>Calibri Light</vt:lpstr>
      <vt:lpstr>Kantoorthema</vt:lpstr>
      <vt:lpstr>Functioneren en motiveren  Periode 2 – lesweek 2   </vt:lpstr>
      <vt:lpstr>Na deze les;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Functioneren en motiveren  Periode 2 – lesweek 1   </dc:title>
  <dc:creator>Valerie van den Berg</dc:creator>
  <cp:lastModifiedBy>Valerie van den Berg</cp:lastModifiedBy>
  <cp:revision>3</cp:revision>
  <dcterms:created xsi:type="dcterms:W3CDTF">2019-11-14T16:19:00Z</dcterms:created>
  <dcterms:modified xsi:type="dcterms:W3CDTF">2019-11-20T09:18:42Z</dcterms:modified>
</cp:coreProperties>
</file>